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79" r:id="rId11"/>
    <p:sldId id="280" r:id="rId12"/>
    <p:sldId id="265" r:id="rId13"/>
    <p:sldId id="281" r:id="rId14"/>
    <p:sldId id="266" r:id="rId15"/>
    <p:sldId id="283" r:id="rId16"/>
    <p:sldId id="267" r:id="rId17"/>
    <p:sldId id="269" r:id="rId18"/>
    <p:sldId id="271" r:id="rId19"/>
    <p:sldId id="273" r:id="rId20"/>
    <p:sldId id="277" r:id="rId21"/>
    <p:sldId id="278"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62" autoAdjust="0"/>
    <p:restoredTop sz="94660"/>
  </p:normalViewPr>
  <p:slideViewPr>
    <p:cSldViewPr>
      <p:cViewPr varScale="1">
        <p:scale>
          <a:sx n="68" d="100"/>
          <a:sy n="68" d="100"/>
        </p:scale>
        <p:origin x="-1338"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624A2CB4-77EE-4730-BDD4-69252845EFDD}" type="datetimeFigureOut">
              <a:rPr lang="en-IE" smtClean="0"/>
              <a:pPr/>
              <a:t>28/06/2013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F491D9D5-94AF-49FC-A86C-55CACB1E8A81}" type="slidenum">
              <a:rPr lang="en-IE" smtClean="0"/>
              <a:pPr/>
              <a:t>‹#›</a:t>
            </a:fld>
            <a:endParaRPr lang="en-IE"/>
          </a:p>
        </p:txBody>
      </p:sp>
    </p:spTree>
    <p:extLst>
      <p:ext uri="{BB962C8B-B14F-4D97-AF65-F5344CB8AC3E}">
        <p14:creationId xmlns:p14="http://schemas.microsoft.com/office/powerpoint/2010/main" xmlns="" val="3040341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624A2CB4-77EE-4730-BDD4-69252845EFDD}" type="datetimeFigureOut">
              <a:rPr lang="en-IE" smtClean="0"/>
              <a:pPr/>
              <a:t>28/06/2013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F491D9D5-94AF-49FC-A86C-55CACB1E8A81}" type="slidenum">
              <a:rPr lang="en-IE" smtClean="0"/>
              <a:pPr/>
              <a:t>‹#›</a:t>
            </a:fld>
            <a:endParaRPr lang="en-IE"/>
          </a:p>
        </p:txBody>
      </p:sp>
    </p:spTree>
    <p:extLst>
      <p:ext uri="{BB962C8B-B14F-4D97-AF65-F5344CB8AC3E}">
        <p14:creationId xmlns:p14="http://schemas.microsoft.com/office/powerpoint/2010/main" xmlns="" val="2298347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624A2CB4-77EE-4730-BDD4-69252845EFDD}" type="datetimeFigureOut">
              <a:rPr lang="en-IE" smtClean="0"/>
              <a:pPr/>
              <a:t>28/06/2013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F491D9D5-94AF-49FC-A86C-55CACB1E8A81}" type="slidenum">
              <a:rPr lang="en-IE" smtClean="0"/>
              <a:pPr/>
              <a:t>‹#›</a:t>
            </a:fld>
            <a:endParaRPr lang="en-IE"/>
          </a:p>
        </p:txBody>
      </p:sp>
    </p:spTree>
    <p:extLst>
      <p:ext uri="{BB962C8B-B14F-4D97-AF65-F5344CB8AC3E}">
        <p14:creationId xmlns:p14="http://schemas.microsoft.com/office/powerpoint/2010/main" xmlns="" val="23986662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624A2CB4-77EE-4730-BDD4-69252845EFDD}" type="datetimeFigureOut">
              <a:rPr lang="en-IE" smtClean="0"/>
              <a:pPr/>
              <a:t>28/06/2013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F491D9D5-94AF-49FC-A86C-55CACB1E8A81}" type="slidenum">
              <a:rPr lang="en-IE" smtClean="0"/>
              <a:pPr/>
              <a:t>‹#›</a:t>
            </a:fld>
            <a:endParaRPr lang="en-IE"/>
          </a:p>
        </p:txBody>
      </p:sp>
    </p:spTree>
    <p:extLst>
      <p:ext uri="{BB962C8B-B14F-4D97-AF65-F5344CB8AC3E}">
        <p14:creationId xmlns:p14="http://schemas.microsoft.com/office/powerpoint/2010/main" xmlns="" val="37498477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4A2CB4-77EE-4730-BDD4-69252845EFDD}" type="datetimeFigureOut">
              <a:rPr lang="en-IE" smtClean="0"/>
              <a:pPr/>
              <a:t>28/06/2013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F491D9D5-94AF-49FC-A86C-55CACB1E8A81}" type="slidenum">
              <a:rPr lang="en-IE" smtClean="0"/>
              <a:pPr/>
              <a:t>‹#›</a:t>
            </a:fld>
            <a:endParaRPr lang="en-IE"/>
          </a:p>
        </p:txBody>
      </p:sp>
    </p:spTree>
    <p:extLst>
      <p:ext uri="{BB962C8B-B14F-4D97-AF65-F5344CB8AC3E}">
        <p14:creationId xmlns:p14="http://schemas.microsoft.com/office/powerpoint/2010/main" xmlns="" val="20128773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624A2CB4-77EE-4730-BDD4-69252845EFDD}" type="datetimeFigureOut">
              <a:rPr lang="en-IE" smtClean="0"/>
              <a:pPr/>
              <a:t>28/06/2013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F491D9D5-94AF-49FC-A86C-55CACB1E8A81}" type="slidenum">
              <a:rPr lang="en-IE" smtClean="0"/>
              <a:pPr/>
              <a:t>‹#›</a:t>
            </a:fld>
            <a:endParaRPr lang="en-IE"/>
          </a:p>
        </p:txBody>
      </p:sp>
    </p:spTree>
    <p:extLst>
      <p:ext uri="{BB962C8B-B14F-4D97-AF65-F5344CB8AC3E}">
        <p14:creationId xmlns:p14="http://schemas.microsoft.com/office/powerpoint/2010/main" xmlns="" val="2830900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624A2CB4-77EE-4730-BDD4-69252845EFDD}" type="datetimeFigureOut">
              <a:rPr lang="en-IE" smtClean="0"/>
              <a:pPr/>
              <a:t>28/06/2013</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F491D9D5-94AF-49FC-A86C-55CACB1E8A81}" type="slidenum">
              <a:rPr lang="en-IE" smtClean="0"/>
              <a:pPr/>
              <a:t>‹#›</a:t>
            </a:fld>
            <a:endParaRPr lang="en-IE"/>
          </a:p>
        </p:txBody>
      </p:sp>
    </p:spTree>
    <p:extLst>
      <p:ext uri="{BB962C8B-B14F-4D97-AF65-F5344CB8AC3E}">
        <p14:creationId xmlns:p14="http://schemas.microsoft.com/office/powerpoint/2010/main" xmlns="" val="17744285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624A2CB4-77EE-4730-BDD4-69252845EFDD}" type="datetimeFigureOut">
              <a:rPr lang="en-IE" smtClean="0"/>
              <a:pPr/>
              <a:t>28/06/2013</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F491D9D5-94AF-49FC-A86C-55CACB1E8A81}" type="slidenum">
              <a:rPr lang="en-IE" smtClean="0"/>
              <a:pPr/>
              <a:t>‹#›</a:t>
            </a:fld>
            <a:endParaRPr lang="en-IE"/>
          </a:p>
        </p:txBody>
      </p:sp>
    </p:spTree>
    <p:extLst>
      <p:ext uri="{BB962C8B-B14F-4D97-AF65-F5344CB8AC3E}">
        <p14:creationId xmlns:p14="http://schemas.microsoft.com/office/powerpoint/2010/main" xmlns="" val="662013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4A2CB4-77EE-4730-BDD4-69252845EFDD}" type="datetimeFigureOut">
              <a:rPr lang="en-IE" smtClean="0"/>
              <a:pPr/>
              <a:t>28/06/2013</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F491D9D5-94AF-49FC-A86C-55CACB1E8A81}" type="slidenum">
              <a:rPr lang="en-IE" smtClean="0"/>
              <a:pPr/>
              <a:t>‹#›</a:t>
            </a:fld>
            <a:endParaRPr lang="en-IE"/>
          </a:p>
        </p:txBody>
      </p:sp>
    </p:spTree>
    <p:extLst>
      <p:ext uri="{BB962C8B-B14F-4D97-AF65-F5344CB8AC3E}">
        <p14:creationId xmlns:p14="http://schemas.microsoft.com/office/powerpoint/2010/main" xmlns="" val="1552918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4A2CB4-77EE-4730-BDD4-69252845EFDD}" type="datetimeFigureOut">
              <a:rPr lang="en-IE" smtClean="0"/>
              <a:pPr/>
              <a:t>28/06/2013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F491D9D5-94AF-49FC-A86C-55CACB1E8A81}" type="slidenum">
              <a:rPr lang="en-IE" smtClean="0"/>
              <a:pPr/>
              <a:t>‹#›</a:t>
            </a:fld>
            <a:endParaRPr lang="en-IE"/>
          </a:p>
        </p:txBody>
      </p:sp>
    </p:spTree>
    <p:extLst>
      <p:ext uri="{BB962C8B-B14F-4D97-AF65-F5344CB8AC3E}">
        <p14:creationId xmlns:p14="http://schemas.microsoft.com/office/powerpoint/2010/main" xmlns="" val="4059085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4A2CB4-77EE-4730-BDD4-69252845EFDD}" type="datetimeFigureOut">
              <a:rPr lang="en-IE" smtClean="0"/>
              <a:pPr/>
              <a:t>28/06/2013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F491D9D5-94AF-49FC-A86C-55CACB1E8A81}" type="slidenum">
              <a:rPr lang="en-IE" smtClean="0"/>
              <a:pPr/>
              <a:t>‹#›</a:t>
            </a:fld>
            <a:endParaRPr lang="en-IE"/>
          </a:p>
        </p:txBody>
      </p:sp>
    </p:spTree>
    <p:extLst>
      <p:ext uri="{BB962C8B-B14F-4D97-AF65-F5344CB8AC3E}">
        <p14:creationId xmlns:p14="http://schemas.microsoft.com/office/powerpoint/2010/main" xmlns="" val="2838029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4A2CB4-77EE-4730-BDD4-69252845EFDD}" type="datetimeFigureOut">
              <a:rPr lang="en-IE" smtClean="0"/>
              <a:pPr/>
              <a:t>28/06/2013</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91D9D5-94AF-49FC-A86C-55CACB1E8A81}" type="slidenum">
              <a:rPr lang="en-IE" smtClean="0"/>
              <a:pPr/>
              <a:t>‹#›</a:t>
            </a:fld>
            <a:endParaRPr lang="en-IE"/>
          </a:p>
        </p:txBody>
      </p:sp>
    </p:spTree>
    <p:extLst>
      <p:ext uri="{BB962C8B-B14F-4D97-AF65-F5344CB8AC3E}">
        <p14:creationId xmlns:p14="http://schemas.microsoft.com/office/powerpoint/2010/main" xmlns="" val="2193644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education.ie/en/Schools-Colleges/Information/Curriculum-and-Syllabus/A-Framework-for-Junior-Cycle-Full-Report.pdf"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education.ie/en/Schools-Colleges/Information/Curriculum-and-Syllabus/A-Framework-for-Junior-Cycle-Full-Report.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education.ie/en/Schools-Colleges/Information/Curriculum-and-Syllabus/A-Framework-for-Junior-Cycle-Briefing-Note.pdf" TargetMode="External"/><Relationship Id="rId2" Type="http://schemas.openxmlformats.org/officeDocument/2006/relationships/hyperlink" Target="http://education.ie/en/Press-Events/Speeches/2012-Speeches/04-October-2012-Speech-by-Ruair%C3%AD-Quinn-TD-Minister-for-Education-and-Skills-On-the-launch-of-his-Junior-Cycle-Framework.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The </a:t>
            </a:r>
            <a:r>
              <a:rPr lang="en-IE" dirty="0" smtClean="0"/>
              <a:t>Framework for Junior Cycle</a:t>
            </a:r>
            <a:endParaRPr lang="en-IE" dirty="0"/>
          </a:p>
        </p:txBody>
      </p:sp>
      <p:sp>
        <p:nvSpPr>
          <p:cNvPr id="3" name="Subtitle 2"/>
          <p:cNvSpPr>
            <a:spLocks noGrp="1"/>
          </p:cNvSpPr>
          <p:nvPr>
            <p:ph type="subTitle" idx="1"/>
          </p:nvPr>
        </p:nvSpPr>
        <p:spPr/>
        <p:txBody>
          <a:bodyPr/>
          <a:lstStyle/>
          <a:p>
            <a:r>
              <a:rPr lang="en-IE" dirty="0" smtClean="0"/>
              <a:t>Presentation to Staff</a:t>
            </a:r>
          </a:p>
          <a:p>
            <a:r>
              <a:rPr lang="en-IE" dirty="0" smtClean="0"/>
              <a:t>St Mark’s Community School,</a:t>
            </a:r>
          </a:p>
          <a:p>
            <a:r>
              <a:rPr lang="en-IE" dirty="0" err="1" smtClean="0"/>
              <a:t>Tallaght</a:t>
            </a:r>
            <a:endParaRPr lang="en-IE" dirty="0"/>
          </a:p>
        </p:txBody>
      </p:sp>
    </p:spTree>
    <p:extLst>
      <p:ext uri="{BB962C8B-B14F-4D97-AF65-F5344CB8AC3E}">
        <p14:creationId xmlns:p14="http://schemas.microsoft.com/office/powerpoint/2010/main" xmlns="" val="4255194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sp>
        <p:nvSpPr>
          <p:cNvPr id="3" name="Content Placeholder 2"/>
          <p:cNvSpPr>
            <a:spLocks noGrp="1"/>
          </p:cNvSpPr>
          <p:nvPr>
            <p:ph idx="1"/>
          </p:nvPr>
        </p:nvSpPr>
        <p:spPr/>
        <p:txBody>
          <a:bodyPr/>
          <a:lstStyle/>
          <a:p>
            <a:endParaRPr lang="en-IE"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245302"/>
            <a:ext cx="8424936" cy="64222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7271406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908721"/>
            <a:ext cx="7993155" cy="59046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IE" dirty="0" smtClean="0"/>
              <a:t>NCCA Short Courses</a:t>
            </a:r>
            <a:endParaRPr lang="en-IE" dirty="0"/>
          </a:p>
        </p:txBody>
      </p:sp>
    </p:spTree>
    <p:extLst>
      <p:ext uri="{BB962C8B-B14F-4D97-AF65-F5344CB8AC3E}">
        <p14:creationId xmlns:p14="http://schemas.microsoft.com/office/powerpoint/2010/main" xmlns="" val="13554176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b="1" dirty="0" smtClean="0"/>
              <a:t>Twenty-four statements of learning </a:t>
            </a:r>
            <a:endParaRPr lang="en-IE" dirty="0"/>
          </a:p>
        </p:txBody>
      </p:sp>
      <p:sp>
        <p:nvSpPr>
          <p:cNvPr id="3" name="Content Placeholder 2"/>
          <p:cNvSpPr>
            <a:spLocks noGrp="1"/>
          </p:cNvSpPr>
          <p:nvPr>
            <p:ph idx="1"/>
          </p:nvPr>
        </p:nvSpPr>
        <p:spPr/>
        <p:txBody>
          <a:bodyPr>
            <a:normAutofit fontScale="70000" lnSpcReduction="20000"/>
          </a:bodyPr>
          <a:lstStyle/>
          <a:p>
            <a:r>
              <a:rPr lang="en-IE" dirty="0" smtClean="0"/>
              <a:t>The </a:t>
            </a:r>
            <a:r>
              <a:rPr lang="en-IE" dirty="0"/>
              <a:t>learning at the core of the junior cycle programme is described in 24 statements of learning. </a:t>
            </a:r>
          </a:p>
          <a:p>
            <a:endParaRPr lang="en-IE" dirty="0"/>
          </a:p>
          <a:p>
            <a:r>
              <a:rPr lang="en-IE" dirty="0" smtClean="0"/>
              <a:t>These </a:t>
            </a:r>
            <a:r>
              <a:rPr lang="en-IE" dirty="0"/>
              <a:t>statements describe what students should know, understand, value and be able to do at the end of junior cycle. </a:t>
            </a:r>
          </a:p>
          <a:p>
            <a:endParaRPr lang="en-IE" dirty="0"/>
          </a:p>
          <a:p>
            <a:r>
              <a:rPr lang="en-IE" dirty="0" smtClean="0"/>
              <a:t>The </a:t>
            </a:r>
            <a:r>
              <a:rPr lang="en-IE" dirty="0"/>
              <a:t>statements provide the basis for schools to plan for, design and evaluate their own junior cycle programme. The statements will help to ensure that schools provide a broad and balanced programme for junior cycle students. </a:t>
            </a:r>
          </a:p>
          <a:p>
            <a:endParaRPr lang="en-IE" dirty="0"/>
          </a:p>
          <a:p>
            <a:r>
              <a:rPr lang="en-IE" dirty="0" smtClean="0"/>
              <a:t>The </a:t>
            </a:r>
            <a:r>
              <a:rPr lang="en-IE" dirty="0"/>
              <a:t>statements provide a reference point for schools reporting to students and parents on the progress and achievements of students. </a:t>
            </a:r>
          </a:p>
          <a:p>
            <a:endParaRPr lang="en-IE" dirty="0"/>
          </a:p>
        </p:txBody>
      </p:sp>
    </p:spTree>
    <p:extLst>
      <p:ext uri="{BB962C8B-B14F-4D97-AF65-F5344CB8AC3E}">
        <p14:creationId xmlns:p14="http://schemas.microsoft.com/office/powerpoint/2010/main" xmlns="" val="15241322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sp>
        <p:nvSpPr>
          <p:cNvPr id="3" name="Content Placeholder 2"/>
          <p:cNvSpPr>
            <a:spLocks noGrp="1"/>
          </p:cNvSpPr>
          <p:nvPr>
            <p:ph idx="1"/>
          </p:nvPr>
        </p:nvSpPr>
        <p:spPr/>
        <p:txBody>
          <a:bodyPr/>
          <a:lstStyle/>
          <a:p>
            <a:endParaRPr lang="en-IE"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409575"/>
            <a:ext cx="9022990" cy="51076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1842388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b="1" dirty="0" smtClean="0"/>
              <a:t>Key skills </a:t>
            </a:r>
            <a:endParaRPr lang="en-IE" dirty="0"/>
          </a:p>
        </p:txBody>
      </p:sp>
      <p:sp>
        <p:nvSpPr>
          <p:cNvPr id="3" name="Content Placeholder 2"/>
          <p:cNvSpPr>
            <a:spLocks noGrp="1"/>
          </p:cNvSpPr>
          <p:nvPr>
            <p:ph idx="1"/>
          </p:nvPr>
        </p:nvSpPr>
        <p:spPr/>
        <p:txBody>
          <a:bodyPr>
            <a:normAutofit lnSpcReduction="10000"/>
          </a:bodyPr>
          <a:lstStyle/>
          <a:p>
            <a:pPr>
              <a:buNone/>
            </a:pPr>
            <a:r>
              <a:rPr lang="en-IE" dirty="0" smtClean="0"/>
              <a:t>The </a:t>
            </a:r>
            <a:r>
              <a:rPr lang="en-IE" dirty="0"/>
              <a:t>Framework makes clear that throughout the junior cycle, students will acquire a range of key skills, </a:t>
            </a:r>
            <a:r>
              <a:rPr lang="en-IE" dirty="0" smtClean="0"/>
              <a:t>including </a:t>
            </a:r>
            <a:r>
              <a:rPr lang="en-IE" dirty="0"/>
              <a:t>literacy, </a:t>
            </a:r>
            <a:r>
              <a:rPr lang="en-IE" dirty="0" smtClean="0"/>
              <a:t>numeracy</a:t>
            </a:r>
            <a:endParaRPr lang="en-IE" dirty="0"/>
          </a:p>
          <a:p>
            <a:endParaRPr lang="en-IE" dirty="0"/>
          </a:p>
          <a:p>
            <a:r>
              <a:rPr lang="en-IE" dirty="0" smtClean="0"/>
              <a:t>The </a:t>
            </a:r>
            <a:r>
              <a:rPr lang="en-IE" dirty="0"/>
              <a:t>specifications for new syllabuses for subjects and courses will ensure that these skills are appropriately incorporated into the learning for each subject or course, so that all teachers will be teachers of these skills. </a:t>
            </a:r>
          </a:p>
          <a:p>
            <a:endParaRPr lang="en-IE" dirty="0"/>
          </a:p>
        </p:txBody>
      </p:sp>
    </p:spTree>
    <p:extLst>
      <p:ext uri="{BB962C8B-B14F-4D97-AF65-F5344CB8AC3E}">
        <p14:creationId xmlns:p14="http://schemas.microsoft.com/office/powerpoint/2010/main" xmlns="" val="295960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sp>
        <p:nvSpPr>
          <p:cNvPr id="3" name="Content Placeholder 2"/>
          <p:cNvSpPr>
            <a:spLocks noGrp="1"/>
          </p:cNvSpPr>
          <p:nvPr>
            <p:ph idx="1"/>
          </p:nvPr>
        </p:nvSpPr>
        <p:spPr/>
        <p:txBody>
          <a:bodyPr/>
          <a:lstStyle/>
          <a:p>
            <a:endParaRPr lang="en-IE"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02781" y="620689"/>
            <a:ext cx="8345683" cy="56215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0357607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331640" y="2130425"/>
            <a:ext cx="6440760" cy="1470025"/>
          </a:xfrm>
        </p:spPr>
        <p:txBody>
          <a:bodyPr>
            <a:normAutofit fontScale="90000"/>
          </a:bodyPr>
          <a:lstStyle/>
          <a:p>
            <a:r>
              <a:rPr lang="en-IE" b="1" u="sng" dirty="0"/>
              <a:t>Session 1 : </a:t>
            </a:r>
            <a:r>
              <a:rPr lang="en-IE" b="1" u="sng" dirty="0" smtClean="0"/>
              <a:t/>
            </a:r>
            <a:br>
              <a:rPr lang="en-IE" b="1" u="sng" dirty="0" smtClean="0"/>
            </a:br>
            <a:r>
              <a:rPr lang="en-IE" b="1" u="sng" dirty="0" smtClean="0"/>
              <a:t>“</a:t>
            </a:r>
            <a:r>
              <a:rPr lang="en-IE" b="1" u="sng" dirty="0"/>
              <a:t>Our Subject in the </a:t>
            </a:r>
            <a:r>
              <a:rPr lang="en-IE" b="1" u="sng" dirty="0" smtClean="0"/>
              <a:t/>
            </a:r>
            <a:br>
              <a:rPr lang="en-IE" b="1" u="sng" dirty="0" smtClean="0"/>
            </a:br>
            <a:r>
              <a:rPr lang="en-IE" b="1" u="sng" dirty="0" smtClean="0"/>
              <a:t>Junior </a:t>
            </a:r>
            <a:r>
              <a:rPr lang="en-IE" b="1" u="sng" dirty="0"/>
              <a:t>Cycle Framework”</a:t>
            </a:r>
            <a:r>
              <a:rPr lang="en-IE" b="1" dirty="0"/>
              <a:t>		</a:t>
            </a:r>
            <a:r>
              <a:rPr lang="en-IE" dirty="0"/>
              <a:t/>
            </a:r>
            <a:br>
              <a:rPr lang="en-IE" dirty="0"/>
            </a:br>
            <a:endParaRPr lang="en-IE" dirty="0"/>
          </a:p>
        </p:txBody>
      </p:sp>
    </p:spTree>
    <p:extLst>
      <p:ext uri="{BB962C8B-B14F-4D97-AF65-F5344CB8AC3E}">
        <p14:creationId xmlns:p14="http://schemas.microsoft.com/office/powerpoint/2010/main" xmlns="" val="256997033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Tasks</a:t>
            </a:r>
            <a:endParaRPr lang="en-IE" dirty="0"/>
          </a:p>
        </p:txBody>
      </p:sp>
      <p:sp>
        <p:nvSpPr>
          <p:cNvPr id="3" name="Content Placeholder 2"/>
          <p:cNvSpPr>
            <a:spLocks noGrp="1"/>
          </p:cNvSpPr>
          <p:nvPr>
            <p:ph idx="1"/>
          </p:nvPr>
        </p:nvSpPr>
        <p:spPr/>
        <p:txBody>
          <a:bodyPr/>
          <a:lstStyle/>
          <a:p>
            <a:r>
              <a:rPr lang="en-IE" dirty="0"/>
              <a:t>To examine each subject in the context of the Framework particularly in relation to the </a:t>
            </a:r>
            <a:r>
              <a:rPr lang="en-IE" b="1" dirty="0"/>
              <a:t>statements of learning and the key skills </a:t>
            </a:r>
            <a:endParaRPr lang="en-IE" dirty="0"/>
          </a:p>
          <a:p>
            <a:pPr marL="0" indent="0">
              <a:buNone/>
            </a:pPr>
            <a:endParaRPr lang="en-IE" dirty="0"/>
          </a:p>
          <a:p>
            <a:r>
              <a:rPr lang="en-IE" dirty="0"/>
              <a:t>To </a:t>
            </a:r>
            <a:r>
              <a:rPr lang="en-IE" b="1" dirty="0"/>
              <a:t>identify the key skill</a:t>
            </a:r>
            <a:r>
              <a:rPr lang="en-IE" dirty="0"/>
              <a:t>(s) that will receive particular attention in the school term ahead. </a:t>
            </a:r>
          </a:p>
          <a:p>
            <a:endParaRPr lang="en-IE" dirty="0"/>
          </a:p>
        </p:txBody>
      </p:sp>
    </p:spTree>
    <p:extLst>
      <p:ext uri="{BB962C8B-B14F-4D97-AF65-F5344CB8AC3E}">
        <p14:creationId xmlns:p14="http://schemas.microsoft.com/office/powerpoint/2010/main" xmlns="" val="2573271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Statements of Learning</a:t>
            </a:r>
            <a:endParaRPr lang="en-IE" dirty="0"/>
          </a:p>
        </p:txBody>
      </p:sp>
      <p:sp>
        <p:nvSpPr>
          <p:cNvPr id="3" name="Content Placeholder 2"/>
          <p:cNvSpPr>
            <a:spLocks noGrp="1"/>
          </p:cNvSpPr>
          <p:nvPr>
            <p:ph idx="1"/>
          </p:nvPr>
        </p:nvSpPr>
        <p:spPr/>
        <p:txBody>
          <a:bodyPr/>
          <a:lstStyle/>
          <a:p>
            <a:r>
              <a:rPr lang="en-IE" i="1" dirty="0"/>
              <a:t>The junior cycle statements of learning describe what is essential for students to know, understand, value, and be able to do as a result of their time in Junior Cycle.</a:t>
            </a:r>
            <a:endParaRPr lang="en-IE" dirty="0"/>
          </a:p>
          <a:p>
            <a:r>
              <a:rPr lang="en-IE" i="1" dirty="0"/>
              <a:t>They set out the focus for all planning and learning.</a:t>
            </a:r>
            <a:endParaRPr lang="en-IE" dirty="0"/>
          </a:p>
          <a:p>
            <a:endParaRPr lang="en-IE" dirty="0"/>
          </a:p>
        </p:txBody>
      </p:sp>
    </p:spTree>
    <p:extLst>
      <p:ext uri="{BB962C8B-B14F-4D97-AF65-F5344CB8AC3E}">
        <p14:creationId xmlns:p14="http://schemas.microsoft.com/office/powerpoint/2010/main" xmlns="" val="128954565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Key Skills</a:t>
            </a:r>
            <a:endParaRPr lang="en-IE" dirty="0"/>
          </a:p>
        </p:txBody>
      </p:sp>
      <p:sp>
        <p:nvSpPr>
          <p:cNvPr id="3" name="Content Placeholder 2"/>
          <p:cNvSpPr>
            <a:spLocks noGrp="1"/>
          </p:cNvSpPr>
          <p:nvPr>
            <p:ph idx="1"/>
          </p:nvPr>
        </p:nvSpPr>
        <p:spPr/>
        <p:txBody>
          <a:bodyPr/>
          <a:lstStyle/>
          <a:p>
            <a:r>
              <a:rPr lang="en-IE" i="1" dirty="0"/>
              <a:t>The key skills will be embedded in the learning outcomes of all curriculum specifications and teachers will be encouraged to build them into their class planning, their teaching approached and into assessment.</a:t>
            </a:r>
          </a:p>
          <a:p>
            <a:endParaRPr lang="en-IE" dirty="0"/>
          </a:p>
        </p:txBody>
      </p:sp>
    </p:spTree>
    <p:extLst>
      <p:ext uri="{BB962C8B-B14F-4D97-AF65-F5344CB8AC3E}">
        <p14:creationId xmlns:p14="http://schemas.microsoft.com/office/powerpoint/2010/main" xmlns="" val="22626695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Minister Quinn announces major</a:t>
            </a:r>
            <a:br>
              <a:rPr lang="en-IE" dirty="0" smtClean="0"/>
            </a:br>
            <a:r>
              <a:rPr lang="en-IE" dirty="0" smtClean="0"/>
              <a:t>reform of the Junior Certificate</a:t>
            </a:r>
            <a:endParaRPr lang="en-IE" dirty="0"/>
          </a:p>
        </p:txBody>
      </p:sp>
      <p:sp>
        <p:nvSpPr>
          <p:cNvPr id="3" name="Content Placeholder 2"/>
          <p:cNvSpPr>
            <a:spLocks noGrp="1"/>
          </p:cNvSpPr>
          <p:nvPr>
            <p:ph idx="1"/>
          </p:nvPr>
        </p:nvSpPr>
        <p:spPr/>
        <p:txBody>
          <a:bodyPr>
            <a:normAutofit fontScale="92500" lnSpcReduction="10000"/>
          </a:bodyPr>
          <a:lstStyle/>
          <a:p>
            <a:endParaRPr lang="en-IE" dirty="0" smtClean="0"/>
          </a:p>
          <a:p>
            <a:r>
              <a:rPr lang="en-IE" dirty="0" smtClean="0"/>
              <a:t>On 4 October, 2012, Minister Quinn published </a:t>
            </a:r>
          </a:p>
          <a:p>
            <a:pPr marL="400050" lvl="1" indent="0">
              <a:buNone/>
            </a:pPr>
            <a:r>
              <a:rPr lang="en-IE" sz="3200" i="1" dirty="0" smtClean="0">
                <a:hlinkClick r:id="rId2"/>
              </a:rPr>
              <a:t>A Framework for Junior Cycle</a:t>
            </a:r>
            <a:r>
              <a:rPr lang="en-IE" sz="3200" dirty="0" smtClean="0"/>
              <a:t>. This document contains the Minister's plan to reform the junior cycle in post-primary schools.</a:t>
            </a:r>
          </a:p>
          <a:p>
            <a:r>
              <a:rPr lang="en-IE" i="1" dirty="0" smtClean="0">
                <a:hlinkClick r:id="rId2"/>
              </a:rPr>
              <a:t>A Framework for Junior Cycle</a:t>
            </a:r>
            <a:r>
              <a:rPr lang="en-IE" dirty="0" smtClean="0"/>
              <a:t> builds upon proposals developed by the NCCA and published in November 2011 under the title, </a:t>
            </a:r>
            <a:r>
              <a:rPr lang="en-IE" i="1" dirty="0" smtClean="0"/>
              <a:t>Towards a Framework for Junior Cycle-Innovation and Identity</a:t>
            </a:r>
            <a:r>
              <a:rPr lang="en-IE" dirty="0" smtClean="0"/>
              <a:t>.</a:t>
            </a:r>
            <a:endParaRPr lang="en-IE" dirty="0"/>
          </a:p>
        </p:txBody>
      </p:sp>
    </p:spTree>
    <p:extLst>
      <p:ext uri="{BB962C8B-B14F-4D97-AF65-F5344CB8AC3E}">
        <p14:creationId xmlns:p14="http://schemas.microsoft.com/office/powerpoint/2010/main" xmlns="" val="889450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b="1" smtClean="0"/>
              <a:t>EDMODO</a:t>
            </a:r>
            <a:endParaRPr lang="en-IE" dirty="0">
              <a:solidFill>
                <a:schemeClr val="tx2">
                  <a:lumMod val="60000"/>
                  <a:lumOff val="40000"/>
                </a:schemeClr>
              </a:solidFill>
            </a:endParaRPr>
          </a:p>
        </p:txBody>
      </p:sp>
      <p:sp>
        <p:nvSpPr>
          <p:cNvPr id="3" name="Content Placeholder 2"/>
          <p:cNvSpPr>
            <a:spLocks noGrp="1"/>
          </p:cNvSpPr>
          <p:nvPr>
            <p:ph idx="1"/>
          </p:nvPr>
        </p:nvSpPr>
        <p:spPr/>
        <p:txBody>
          <a:bodyPr/>
          <a:lstStyle/>
          <a:p>
            <a:endParaRPr lang="en-IE"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 y="1217038"/>
            <a:ext cx="9036496" cy="482181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916443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JC2.0</a:t>
            </a:r>
            <a:endParaRPr lang="en-IE" dirty="0"/>
          </a:p>
        </p:txBody>
      </p:sp>
      <p:sp>
        <p:nvSpPr>
          <p:cNvPr id="3" name="Content Placeholder 2"/>
          <p:cNvSpPr>
            <a:spLocks noGrp="1"/>
          </p:cNvSpPr>
          <p:nvPr>
            <p:ph idx="1"/>
          </p:nvPr>
        </p:nvSpPr>
        <p:spPr/>
        <p:txBody>
          <a:bodyPr/>
          <a:lstStyle/>
          <a:p>
            <a:endParaRPr lang="en-IE"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7504" y="1340768"/>
            <a:ext cx="8322294" cy="46773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3955366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i="1" dirty="0" smtClean="0">
                <a:hlinkClick r:id="rId2"/>
              </a:rPr>
              <a:t>A Framework for Junior Cycle</a:t>
            </a:r>
            <a:endParaRPr lang="en-IE" dirty="0"/>
          </a:p>
        </p:txBody>
      </p:sp>
      <p:sp>
        <p:nvSpPr>
          <p:cNvPr id="3" name="Content Placeholder 2"/>
          <p:cNvSpPr>
            <a:spLocks noGrp="1"/>
          </p:cNvSpPr>
          <p:nvPr>
            <p:ph idx="1"/>
          </p:nvPr>
        </p:nvSpPr>
        <p:spPr/>
        <p:txBody>
          <a:bodyPr>
            <a:normAutofit/>
          </a:bodyPr>
          <a:lstStyle/>
          <a:p>
            <a:r>
              <a:rPr lang="en-IE" dirty="0" smtClean="0"/>
              <a:t>Contains many of the changes proposed by the NCCA but it also contains more radical changes to how students' progress and learning are assessed at junior cycle. </a:t>
            </a:r>
          </a:p>
          <a:p>
            <a:r>
              <a:rPr lang="en-IE" dirty="0" smtClean="0"/>
              <a:t>The terminal Junior Certificate Examinations will be </a:t>
            </a:r>
            <a:r>
              <a:rPr lang="en-IE" b="1" dirty="0" smtClean="0"/>
              <a:t>replaced with a school-based model of assessment </a:t>
            </a:r>
            <a:r>
              <a:rPr lang="en-IE" dirty="0" smtClean="0"/>
              <a:t>where the emphasis will be on the quality of students' learning experiences. </a:t>
            </a:r>
          </a:p>
        </p:txBody>
      </p:sp>
    </p:spTree>
    <p:extLst>
      <p:ext uri="{BB962C8B-B14F-4D97-AF65-F5344CB8AC3E}">
        <p14:creationId xmlns:p14="http://schemas.microsoft.com/office/powerpoint/2010/main" xmlns="" val="2316182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0226"/>
          </a:xfrm>
        </p:spPr>
        <p:txBody>
          <a:bodyPr>
            <a:normAutofit fontScale="90000"/>
          </a:bodyPr>
          <a:lstStyle/>
          <a:p>
            <a:r>
              <a:rPr lang="en-IE" dirty="0" smtClean="0"/>
              <a:t>Assessment Conference</a:t>
            </a:r>
            <a:br>
              <a:rPr lang="en-IE" dirty="0" smtClean="0"/>
            </a:br>
            <a:r>
              <a:rPr lang="en-IE" dirty="0" smtClean="0"/>
              <a:t>4</a:t>
            </a:r>
            <a:r>
              <a:rPr lang="en-IE" baseline="30000" dirty="0" smtClean="0"/>
              <a:t>th</a:t>
            </a:r>
            <a:r>
              <a:rPr lang="en-IE" dirty="0" smtClean="0"/>
              <a:t> October 2012</a:t>
            </a:r>
            <a:br>
              <a:rPr lang="en-IE" dirty="0" smtClean="0"/>
            </a:br>
            <a:r>
              <a:rPr lang="en-IE" dirty="0" smtClean="0"/>
              <a:t>Some interesting ideas…</a:t>
            </a:r>
            <a:endParaRPr lang="en-IE" dirty="0"/>
          </a:p>
        </p:txBody>
      </p:sp>
      <p:sp>
        <p:nvSpPr>
          <p:cNvPr id="3" name="Content Placeholder 2"/>
          <p:cNvSpPr>
            <a:spLocks noGrp="1"/>
          </p:cNvSpPr>
          <p:nvPr>
            <p:ph idx="1"/>
          </p:nvPr>
        </p:nvSpPr>
        <p:spPr>
          <a:xfrm>
            <a:off x="457200" y="2276872"/>
            <a:ext cx="8229600" cy="3849291"/>
          </a:xfrm>
        </p:spPr>
        <p:txBody>
          <a:bodyPr>
            <a:normAutofit fontScale="77500" lnSpcReduction="20000"/>
          </a:bodyPr>
          <a:lstStyle/>
          <a:p>
            <a:r>
              <a:rPr lang="en-IE" dirty="0" smtClean="0"/>
              <a:t>Assessment in Teaching and Learning: Practices and Principles</a:t>
            </a:r>
            <a:r>
              <a:rPr lang="en-IE" dirty="0"/>
              <a:t> </a:t>
            </a:r>
            <a:r>
              <a:rPr lang="en-IE" dirty="0" smtClean="0"/>
              <a:t>- </a:t>
            </a:r>
            <a:r>
              <a:rPr lang="en-IE" b="1" dirty="0" smtClean="0"/>
              <a:t>Professor Paul Black </a:t>
            </a:r>
          </a:p>
          <a:p>
            <a:r>
              <a:rPr lang="en-IE" dirty="0" smtClean="0"/>
              <a:t>The Assessment Journey in Scotland - </a:t>
            </a:r>
            <a:r>
              <a:rPr lang="en-IE" b="1" dirty="0" smtClean="0"/>
              <a:t>Norman Emerson</a:t>
            </a:r>
          </a:p>
          <a:p>
            <a:endParaRPr lang="en-IE" b="1" dirty="0" smtClean="0"/>
          </a:p>
          <a:p>
            <a:r>
              <a:rPr lang="en-IE" dirty="0" smtClean="0">
                <a:hlinkClick r:id="rId2"/>
              </a:rPr>
              <a:t>Minister Quinn’s Speech</a:t>
            </a:r>
            <a:endParaRPr lang="en-IE" dirty="0" smtClean="0"/>
          </a:p>
          <a:p>
            <a:endParaRPr lang="en-IE" dirty="0"/>
          </a:p>
          <a:p>
            <a:r>
              <a:rPr lang="en-IE" dirty="0" smtClean="0">
                <a:hlinkClick r:id="rId3"/>
              </a:rPr>
              <a:t>“A Framework for Junior Cycle” Briefing Note</a:t>
            </a:r>
          </a:p>
          <a:p>
            <a:endParaRPr lang="en-IE" dirty="0">
              <a:hlinkClick r:id="rId3"/>
            </a:endParaRPr>
          </a:p>
          <a:p>
            <a:r>
              <a:rPr lang="en-IE" dirty="0" smtClean="0">
                <a:hlinkClick r:id="rId3"/>
              </a:rPr>
              <a:t>PODCASTS </a:t>
            </a:r>
            <a:endParaRPr lang="en-IE" dirty="0"/>
          </a:p>
        </p:txBody>
      </p:sp>
    </p:spTree>
    <p:extLst>
      <p:ext uri="{BB962C8B-B14F-4D97-AF65-F5344CB8AC3E}">
        <p14:creationId xmlns:p14="http://schemas.microsoft.com/office/powerpoint/2010/main" xmlns="" val="7851036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Highlights of Junior Cycle changes</a:t>
            </a:r>
            <a:endParaRPr lang="en-IE" dirty="0"/>
          </a:p>
        </p:txBody>
      </p:sp>
      <p:sp>
        <p:nvSpPr>
          <p:cNvPr id="3" name="Content Placeholder 2"/>
          <p:cNvSpPr>
            <a:spLocks noGrp="1"/>
          </p:cNvSpPr>
          <p:nvPr>
            <p:ph idx="1"/>
          </p:nvPr>
        </p:nvSpPr>
        <p:spPr/>
        <p:txBody>
          <a:bodyPr>
            <a:normAutofit fontScale="92500"/>
          </a:bodyPr>
          <a:lstStyle/>
          <a:p>
            <a:r>
              <a:rPr lang="en-IE" dirty="0" smtClean="0"/>
              <a:t>Phased </a:t>
            </a:r>
            <a:r>
              <a:rPr lang="en-IE" dirty="0"/>
              <a:t>replacement of the Junior Certificate examination with a new school-based approach to assessment starting with English for students entering post-primary education in </a:t>
            </a:r>
            <a:r>
              <a:rPr lang="en-IE" dirty="0" smtClean="0"/>
              <a:t>2014</a:t>
            </a:r>
            <a:endParaRPr lang="en-IE" dirty="0"/>
          </a:p>
          <a:p>
            <a:r>
              <a:rPr lang="en-IE" dirty="0" smtClean="0"/>
              <a:t>Most </a:t>
            </a:r>
            <a:r>
              <a:rPr lang="en-IE" dirty="0"/>
              <a:t>students will study 8 subjects, with a maximum of 10 subjects to be studied by any student for certification. Students can substitute 2 short courses for one full </a:t>
            </a:r>
            <a:r>
              <a:rPr lang="en-IE" dirty="0" smtClean="0"/>
              <a:t>subject</a:t>
            </a:r>
          </a:p>
          <a:p>
            <a:pPr marL="400050" lvl="1" indent="0">
              <a:buNone/>
            </a:pPr>
            <a:r>
              <a:rPr lang="en-IE" dirty="0" smtClean="0"/>
              <a:t>(maximum of 4 short courses for certification) </a:t>
            </a:r>
          </a:p>
          <a:p>
            <a:endParaRPr lang="en-IE" dirty="0"/>
          </a:p>
        </p:txBody>
      </p:sp>
    </p:spTree>
    <p:extLst>
      <p:ext uri="{BB962C8B-B14F-4D97-AF65-F5344CB8AC3E}">
        <p14:creationId xmlns:p14="http://schemas.microsoft.com/office/powerpoint/2010/main" xmlns="" val="2658448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fontScale="85000" lnSpcReduction="10000"/>
          </a:bodyPr>
          <a:lstStyle/>
          <a:p>
            <a:r>
              <a:rPr lang="en-IE" dirty="0" smtClean="0"/>
              <a:t>Short </a:t>
            </a:r>
            <a:r>
              <a:rPr lang="en-IE" dirty="0"/>
              <a:t>courses </a:t>
            </a:r>
            <a:r>
              <a:rPr lang="en-IE" dirty="0" smtClean="0"/>
              <a:t>developed by the NCCA are </a:t>
            </a:r>
            <a:r>
              <a:rPr lang="en-IE" dirty="0"/>
              <a:t>available to all schools, but schools will also be encouraged to develop short courses of their </a:t>
            </a:r>
            <a:r>
              <a:rPr lang="en-IE" dirty="0" smtClean="0"/>
              <a:t>own</a:t>
            </a:r>
          </a:p>
          <a:p>
            <a:r>
              <a:rPr lang="en-IE" dirty="0"/>
              <a:t>Priority learning units (PLU’s) will provide for the learning and accreditation needs of students with learning disabilities. These will relate to Level 2 on the </a:t>
            </a:r>
            <a:r>
              <a:rPr lang="en-IE" dirty="0" smtClean="0"/>
              <a:t>NFQ</a:t>
            </a:r>
          </a:p>
          <a:p>
            <a:r>
              <a:rPr lang="en-IE" dirty="0"/>
              <a:t>Towards the end of second </a:t>
            </a:r>
            <a:r>
              <a:rPr lang="en-IE" dirty="0" smtClean="0"/>
              <a:t>year, there will be standardised </a:t>
            </a:r>
            <a:r>
              <a:rPr lang="en-IE" dirty="0"/>
              <a:t>tests in English reading and Mathematics (from 2014) and Science (from 2016</a:t>
            </a:r>
            <a:r>
              <a:rPr lang="en-IE" dirty="0" smtClean="0"/>
              <a:t>).</a:t>
            </a:r>
          </a:p>
          <a:p>
            <a:r>
              <a:rPr lang="en-IE" dirty="0"/>
              <a:t>At the </a:t>
            </a:r>
            <a:r>
              <a:rPr lang="en-IE" dirty="0" smtClean="0"/>
              <a:t>end of junior cycle, the final grade for each subject and short course will comprise a mark for  </a:t>
            </a:r>
            <a:r>
              <a:rPr lang="en-IE" dirty="0"/>
              <a:t>school-based </a:t>
            </a:r>
            <a:r>
              <a:rPr lang="en-IE" dirty="0" smtClean="0"/>
              <a:t>work and </a:t>
            </a:r>
            <a:r>
              <a:rPr lang="en-IE" dirty="0"/>
              <a:t>a final assessment </a:t>
            </a:r>
            <a:r>
              <a:rPr lang="en-IE" dirty="0" smtClean="0"/>
              <a:t>component</a:t>
            </a:r>
            <a:endParaRPr lang="en-IE" dirty="0"/>
          </a:p>
        </p:txBody>
      </p:sp>
    </p:spTree>
    <p:extLst>
      <p:ext uri="{BB962C8B-B14F-4D97-AF65-F5344CB8AC3E}">
        <p14:creationId xmlns:p14="http://schemas.microsoft.com/office/powerpoint/2010/main" xmlns="" val="3238303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6120680"/>
          </a:xfrm>
        </p:spPr>
        <p:txBody>
          <a:bodyPr>
            <a:normAutofit fontScale="77500" lnSpcReduction="20000"/>
          </a:bodyPr>
          <a:lstStyle/>
          <a:p>
            <a:r>
              <a:rPr lang="en-IE" dirty="0"/>
              <a:t>Generally 40% of the marks for each subject will </a:t>
            </a:r>
            <a:r>
              <a:rPr lang="en-IE" dirty="0" smtClean="0"/>
              <a:t>be </a:t>
            </a:r>
            <a:r>
              <a:rPr lang="en-IE" dirty="0"/>
              <a:t>awarded for school based components, such as oral exams in language studies, or work completed during second and third years, which could be presented in e-portfolios or in other forms as decided by the school </a:t>
            </a:r>
            <a:endParaRPr lang="en-IE" dirty="0" smtClean="0"/>
          </a:p>
          <a:p>
            <a:pPr marL="0" indent="0">
              <a:buNone/>
            </a:pPr>
            <a:endParaRPr lang="en-IE" dirty="0"/>
          </a:p>
          <a:p>
            <a:r>
              <a:rPr lang="en-IE" dirty="0" smtClean="0"/>
              <a:t>For </a:t>
            </a:r>
            <a:r>
              <a:rPr lang="en-IE" dirty="0"/>
              <a:t>English, Irish and Mathematics, the State Examinations Commission (SEC) will retain responsibility for setting and marking the final </a:t>
            </a:r>
            <a:r>
              <a:rPr lang="en-IE" dirty="0" smtClean="0"/>
              <a:t>exam</a:t>
            </a:r>
            <a:r>
              <a:rPr lang="en-IE" dirty="0" smtClean="0"/>
              <a:t> </a:t>
            </a:r>
            <a:r>
              <a:rPr lang="en-IE" dirty="0"/>
              <a:t>which account for the remaining 60%. This will be the case until the new standardised testing system has been </a:t>
            </a:r>
            <a:r>
              <a:rPr lang="en-IE" dirty="0" smtClean="0"/>
              <a:t>established and is bedded down in the system. </a:t>
            </a:r>
            <a:endParaRPr lang="en-IE" dirty="0" smtClean="0"/>
          </a:p>
          <a:p>
            <a:endParaRPr lang="en-IE" dirty="0" smtClean="0"/>
          </a:p>
          <a:p>
            <a:r>
              <a:rPr lang="en-IE" dirty="0" smtClean="0"/>
              <a:t>For </a:t>
            </a:r>
            <a:r>
              <a:rPr lang="en-IE" dirty="0"/>
              <a:t>all other subjects, the SEC will provide final assessment papers to schools, but these examinations will be supervised and corrected by the teachers during the normal school year. Generally, this final assessment will be worth 60% </a:t>
            </a:r>
          </a:p>
        </p:txBody>
      </p:sp>
    </p:spTree>
    <p:extLst>
      <p:ext uri="{BB962C8B-B14F-4D97-AF65-F5344CB8AC3E}">
        <p14:creationId xmlns:p14="http://schemas.microsoft.com/office/powerpoint/2010/main" xmlns="" val="1119233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rmAutofit fontScale="85000" lnSpcReduction="10000"/>
          </a:bodyPr>
          <a:lstStyle/>
          <a:p>
            <a:r>
              <a:rPr lang="en-IE" dirty="0" smtClean="0"/>
              <a:t>For </a:t>
            </a:r>
            <a:r>
              <a:rPr lang="en-IE" dirty="0"/>
              <a:t>all short courses and priority learning units, there will be school-based assessment for certification </a:t>
            </a:r>
          </a:p>
          <a:p>
            <a:pPr marL="0" indent="0">
              <a:buNone/>
            </a:pPr>
            <a:r>
              <a:rPr lang="en-IE" dirty="0"/>
              <a:t> </a:t>
            </a:r>
          </a:p>
          <a:p>
            <a:r>
              <a:rPr lang="en-IE" dirty="0" smtClean="0"/>
              <a:t>Reporting - A </a:t>
            </a:r>
            <a:r>
              <a:rPr lang="en-IE" dirty="0"/>
              <a:t>junior cycle achievement profile which will include a new school certificate will issue to all students, in the autumn after the end of junior cycle. This profile will detail the results of the standardised tests from second year, the grades awarded at the end of junior cycle, as well as information on areas such as attendance, teamwork and </a:t>
            </a:r>
            <a:r>
              <a:rPr lang="en-IE" dirty="0" smtClean="0"/>
              <a:t>behaviour</a:t>
            </a:r>
            <a:r>
              <a:rPr lang="en-IE" dirty="0"/>
              <a:t>. This will present parents with a much more rounded view of how their children are performing and will provide </a:t>
            </a:r>
            <a:r>
              <a:rPr lang="en-IE" dirty="0" smtClean="0"/>
              <a:t>an opportunity </a:t>
            </a:r>
            <a:r>
              <a:rPr lang="en-IE" dirty="0"/>
              <a:t>for student </a:t>
            </a:r>
            <a:r>
              <a:rPr lang="en-IE" dirty="0" smtClean="0"/>
              <a:t>comment.</a:t>
            </a:r>
            <a:endParaRPr lang="en-IE" dirty="0"/>
          </a:p>
          <a:p>
            <a:pPr marL="0" indent="0">
              <a:buNone/>
            </a:pPr>
            <a:r>
              <a:rPr lang="en-IE" dirty="0"/>
              <a:t> </a:t>
            </a:r>
          </a:p>
        </p:txBody>
      </p:sp>
    </p:spTree>
    <p:extLst>
      <p:ext uri="{BB962C8B-B14F-4D97-AF65-F5344CB8AC3E}">
        <p14:creationId xmlns:p14="http://schemas.microsoft.com/office/powerpoint/2010/main" xmlns="" val="1118730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p:spPr>
        <p:txBody>
          <a:bodyPr>
            <a:normAutofit/>
          </a:bodyPr>
          <a:lstStyle/>
          <a:p>
            <a:pPr marL="0" indent="0">
              <a:buNone/>
            </a:pPr>
            <a:endParaRPr lang="en-IE" dirty="0" smtClean="0"/>
          </a:p>
          <a:p>
            <a:r>
              <a:rPr lang="en-IE" dirty="0" smtClean="0"/>
              <a:t>Significant In-service will be provided by the PDST in relation to subject specific curricular </a:t>
            </a:r>
            <a:r>
              <a:rPr lang="en-IE" dirty="0" smtClean="0"/>
              <a:t>changes </a:t>
            </a:r>
            <a:r>
              <a:rPr lang="en-IE" dirty="0" smtClean="0"/>
              <a:t>and assessment </a:t>
            </a:r>
          </a:p>
          <a:p>
            <a:pPr marL="0" indent="0">
              <a:buNone/>
            </a:pPr>
            <a:r>
              <a:rPr lang="en-IE" dirty="0" smtClean="0"/>
              <a:t> </a:t>
            </a:r>
          </a:p>
          <a:p>
            <a:r>
              <a:rPr lang="en-IE" dirty="0" smtClean="0"/>
              <a:t>The NCCA will provide supports to schools in the form of the assessment and moderation tool-kit, syllabus specifications and exemplars of the standards expected </a:t>
            </a:r>
          </a:p>
          <a:p>
            <a:endParaRPr lang="en-IE" dirty="0" smtClean="0"/>
          </a:p>
          <a:p>
            <a:endParaRPr lang="en-IE" dirty="0"/>
          </a:p>
        </p:txBody>
      </p:sp>
    </p:spTree>
    <p:extLst>
      <p:ext uri="{BB962C8B-B14F-4D97-AF65-F5344CB8AC3E}">
        <p14:creationId xmlns:p14="http://schemas.microsoft.com/office/powerpoint/2010/main" xmlns="" val="3395658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TotalTime>
  <Words>831</Words>
  <Application>Microsoft Office PowerPoint</Application>
  <PresentationFormat>On-screen Show (4:3)</PresentationFormat>
  <Paragraphs>67</Paragraphs>
  <Slides>21</Slides>
  <Notes>0</Notes>
  <HiddenSlides>3</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The Framework for Junior Cycle</vt:lpstr>
      <vt:lpstr>Minister Quinn announces major reform of the Junior Certificate</vt:lpstr>
      <vt:lpstr>A Framework for Junior Cycle</vt:lpstr>
      <vt:lpstr>Assessment Conference 4th October 2012 Some interesting ideas…</vt:lpstr>
      <vt:lpstr>Highlights of Junior Cycle changes</vt:lpstr>
      <vt:lpstr>Slide 6</vt:lpstr>
      <vt:lpstr>Slide 7</vt:lpstr>
      <vt:lpstr>Slide 8</vt:lpstr>
      <vt:lpstr>Slide 9</vt:lpstr>
      <vt:lpstr>Slide 10</vt:lpstr>
      <vt:lpstr>NCCA Short Courses</vt:lpstr>
      <vt:lpstr>Twenty-four statements of learning </vt:lpstr>
      <vt:lpstr>Slide 13</vt:lpstr>
      <vt:lpstr>Key skills </vt:lpstr>
      <vt:lpstr>Slide 15</vt:lpstr>
      <vt:lpstr>Session 1 :  “Our Subject in the  Junior Cycle Framework”   </vt:lpstr>
      <vt:lpstr>Tasks</vt:lpstr>
      <vt:lpstr>Statements of Learning</vt:lpstr>
      <vt:lpstr>Key Skills</vt:lpstr>
      <vt:lpstr>EDMODO</vt:lpstr>
      <vt:lpstr>JC2.0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Developments in the Framework for Junior Cycle</dc:title>
  <dc:creator>Owner</dc:creator>
  <cp:lastModifiedBy>KevinHonan</cp:lastModifiedBy>
  <cp:revision>16</cp:revision>
  <dcterms:created xsi:type="dcterms:W3CDTF">2012-10-04T16:49:43Z</dcterms:created>
  <dcterms:modified xsi:type="dcterms:W3CDTF">2013-06-28T10:22:42Z</dcterms:modified>
</cp:coreProperties>
</file>