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9" r:id="rId3"/>
    <p:sldId id="260" r:id="rId4"/>
    <p:sldId id="261" r:id="rId5"/>
    <p:sldId id="258" r:id="rId6"/>
    <p:sldId id="262" r:id="rId7"/>
  </p:sldIdLst>
  <p:sldSz cx="12192000" cy="6858000"/>
  <p:notesSz cx="6858000" cy="9144000"/>
  <p:defaultTextStyle>
    <a:defPPr>
      <a:defRPr lang="ga-I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68491" autoAdjust="0"/>
  </p:normalViewPr>
  <p:slideViewPr>
    <p:cSldViewPr snapToGrid="0">
      <p:cViewPr varScale="1">
        <p:scale>
          <a:sx n="48" d="100"/>
          <a:sy n="48" d="100"/>
        </p:scale>
        <p:origin x="101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inneálaí Ionaid Cheanntásc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ga-IE"/>
          </a:p>
        </p:txBody>
      </p:sp>
      <p:sp>
        <p:nvSpPr>
          <p:cNvPr id="3" name="Coinneálaí Ionaid Dá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8CD4-22B2-4BD4-A42D-506D78D6F118}" type="datetimeFigureOut">
              <a:rPr lang="ga-IE" smtClean="0"/>
              <a:t>19/12/2013</a:t>
            </a:fld>
            <a:endParaRPr lang="ga-IE"/>
          </a:p>
        </p:txBody>
      </p:sp>
      <p:sp>
        <p:nvSpPr>
          <p:cNvPr id="4" name="Coinneálaí Ionaid Íomhá Sleamhnáin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ga-IE"/>
          </a:p>
        </p:txBody>
      </p:sp>
      <p:sp>
        <p:nvSpPr>
          <p:cNvPr id="5" name="Coinneálaí Ionaid Nótaí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ga-IE" smtClean="0"/>
              <a:t>Cliceáil chun máistirstíleanna téacs a chur in eagar.</a:t>
            </a:r>
          </a:p>
          <a:p>
            <a:pPr lvl="1"/>
            <a:r>
              <a:rPr lang="ga-IE" smtClean="0"/>
              <a:t>An dara leibhéal</a:t>
            </a:r>
          </a:p>
          <a:p>
            <a:pPr lvl="2"/>
            <a:r>
              <a:rPr lang="ga-IE" smtClean="0"/>
              <a:t>An tríú leibhéal</a:t>
            </a:r>
          </a:p>
          <a:p>
            <a:pPr lvl="3"/>
            <a:r>
              <a:rPr lang="ga-IE" smtClean="0"/>
              <a:t>An ceathrú leibhéal</a:t>
            </a:r>
          </a:p>
          <a:p>
            <a:pPr lvl="4"/>
            <a:r>
              <a:rPr lang="ga-IE" smtClean="0"/>
              <a:t>An cúigiú leibhéal</a:t>
            </a:r>
            <a:endParaRPr lang="ga-IE"/>
          </a:p>
        </p:txBody>
      </p:sp>
      <p:sp>
        <p:nvSpPr>
          <p:cNvPr id="6" name="Coinneálaí Ionaid Bhuntásc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ga-IE"/>
          </a:p>
        </p:txBody>
      </p:sp>
      <p:sp>
        <p:nvSpPr>
          <p:cNvPr id="7" name="Coinneálaí Ionaid Uimhir Sleamhnáin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CD8969-FF85-4DBA-A02A-28ACA979F2BE}" type="slidenum">
              <a:rPr lang="ga-IE" smtClean="0"/>
              <a:t>‹#›</a:t>
            </a:fld>
            <a:endParaRPr lang="ga-IE"/>
          </a:p>
        </p:txBody>
      </p:sp>
    </p:spTree>
    <p:extLst>
      <p:ext uri="{BB962C8B-B14F-4D97-AF65-F5344CB8AC3E}">
        <p14:creationId xmlns:p14="http://schemas.microsoft.com/office/powerpoint/2010/main" val="1480214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inneálaí Ionaid Íomhá Sleamhnáin 1"/>
          <p:cNvSpPr>
            <a:spLocks noGrp="1" noRot="1" noChangeAspect="1"/>
          </p:cNvSpPr>
          <p:nvPr>
            <p:ph type="sldImg"/>
          </p:nvPr>
        </p:nvSpPr>
        <p:spPr/>
      </p:sp>
      <p:sp>
        <p:nvSpPr>
          <p:cNvPr id="3" name="Coinneálaí Ionaid Nótaí 2"/>
          <p:cNvSpPr>
            <a:spLocks noGrp="1"/>
          </p:cNvSpPr>
          <p:nvPr>
            <p:ph type="body" idx="1"/>
          </p:nvPr>
        </p:nvSpPr>
        <p:spPr/>
        <p:txBody>
          <a:bodyPr/>
          <a:lstStyle/>
          <a:p>
            <a:r>
              <a:rPr lang="ga-IE" dirty="0" smtClean="0"/>
              <a:t>Tá </a:t>
            </a:r>
            <a:r>
              <a:rPr lang="ga-IE" b="1" dirty="0" smtClean="0"/>
              <a:t>An Chomhairle Náisiúnta Curaclaim agus Measúnachta</a:t>
            </a:r>
            <a:r>
              <a:rPr lang="ga-IE" b="1" baseline="0" dirty="0" smtClean="0"/>
              <a:t> (CNCM / NCCA) </a:t>
            </a:r>
            <a:r>
              <a:rPr lang="ga-IE" baseline="0" dirty="0" smtClean="0"/>
              <a:t>ag obair ar chúrsa nua Gaeilge a chur le chéile do na </a:t>
            </a:r>
            <a:r>
              <a:rPr lang="ga-IE" b="1" baseline="0" dirty="0" smtClean="0"/>
              <a:t>Blianta a hAon go dtína Trí sna </a:t>
            </a:r>
            <a:r>
              <a:rPr lang="ga-IE" b="1" baseline="0" dirty="0" err="1" smtClean="0"/>
              <a:t>hiar</a:t>
            </a:r>
            <a:r>
              <a:rPr lang="ga-IE" b="1" baseline="0" dirty="0" smtClean="0"/>
              <a:t>-bhunscoileanna</a:t>
            </a:r>
            <a:r>
              <a:rPr lang="ga-IE" baseline="0" dirty="0" smtClean="0"/>
              <a:t>. Na daltaí  atá anois i </a:t>
            </a:r>
            <a:r>
              <a:rPr lang="ga-IE" b="1" baseline="0" dirty="0" smtClean="0"/>
              <a:t>Rang A Cúig </a:t>
            </a:r>
            <a:r>
              <a:rPr lang="ga-IE" baseline="0" dirty="0" smtClean="0"/>
              <a:t>ar an mbunscoil, beidh siad ag tosú sa Chéad Bhliain i </a:t>
            </a:r>
            <a:r>
              <a:rPr lang="ga-IE" b="1" baseline="0" dirty="0" smtClean="0"/>
              <a:t>mí Mheán Fómhair 2015</a:t>
            </a:r>
            <a:r>
              <a:rPr lang="ga-IE" baseline="0" dirty="0" smtClean="0"/>
              <a:t>. Ní dhéanfaidh siadsan an cúrsa céanna atá ann faoi láthair don Teastas Sóisearach. Beidh cúrsa nua ann. Cad a chuala tú faoi? Cad iad na rudaí atá ar siúl agatsa i do rang Gaeilge a thaitníonn leat? Ar mhaith leat rudaí a chaitheamh amach? Ar mhaith leat rudaí nua a chur isteach? </a:t>
            </a:r>
            <a:r>
              <a:rPr lang="pt-BR" baseline="0" dirty="0" smtClean="0"/>
              <a:t>Cad atá as dáta? Cad atá ag teastáil? </a:t>
            </a:r>
            <a:r>
              <a:rPr lang="ga-IE" baseline="0" dirty="0" smtClean="0"/>
              <a:t>Cad a bheadh níos fearr? An bhfuil tú sásta leis na marcanna a ghabhann leis na scileanna éagsúla atá ag foghlaimeoirí? An </a:t>
            </a:r>
            <a:r>
              <a:rPr lang="ga-IE" b="1" baseline="0" dirty="0" smtClean="0"/>
              <a:t>Éisteach</a:t>
            </a:r>
            <a:r>
              <a:rPr lang="ga-IE" baseline="0" dirty="0" smtClean="0"/>
              <a:t>t. An </a:t>
            </a:r>
            <a:r>
              <a:rPr lang="ga-IE" b="1" baseline="0" dirty="0" smtClean="0"/>
              <a:t>Scríobh</a:t>
            </a:r>
            <a:r>
              <a:rPr lang="ga-IE" baseline="0" dirty="0" smtClean="0"/>
              <a:t>. An </a:t>
            </a:r>
            <a:r>
              <a:rPr lang="ga-IE" b="1" baseline="0" dirty="0" smtClean="0"/>
              <a:t>Léitheoireacht</a:t>
            </a:r>
            <a:r>
              <a:rPr lang="ga-IE" baseline="0" dirty="0" smtClean="0"/>
              <a:t>. An </a:t>
            </a:r>
            <a:r>
              <a:rPr lang="ga-IE" b="1" baseline="0" dirty="0" smtClean="0"/>
              <a:t>Labhairt</a:t>
            </a:r>
            <a:r>
              <a:rPr lang="ga-IE" baseline="0" dirty="0" smtClean="0"/>
              <a:t>. Ba mhaith linn na tuairimí atá agatsa agus ag do chairde a fhoghlaim.  </a:t>
            </a:r>
            <a:endParaRPr lang="ga-IE" dirty="0"/>
          </a:p>
        </p:txBody>
      </p:sp>
      <p:sp>
        <p:nvSpPr>
          <p:cNvPr id="4" name="Coinneálaí Ionaid Uimhir Sleamhnáin 3"/>
          <p:cNvSpPr>
            <a:spLocks noGrp="1"/>
          </p:cNvSpPr>
          <p:nvPr>
            <p:ph type="sldNum" sz="quarter" idx="10"/>
          </p:nvPr>
        </p:nvSpPr>
        <p:spPr/>
        <p:txBody>
          <a:bodyPr/>
          <a:lstStyle/>
          <a:p>
            <a:fld id="{98CD8969-FF85-4DBA-A02A-28ACA979F2BE}" type="slidenum">
              <a:rPr lang="ga-IE" smtClean="0"/>
              <a:t>2</a:t>
            </a:fld>
            <a:endParaRPr lang="ga-IE"/>
          </a:p>
        </p:txBody>
      </p:sp>
    </p:spTree>
    <p:extLst>
      <p:ext uri="{BB962C8B-B14F-4D97-AF65-F5344CB8AC3E}">
        <p14:creationId xmlns:p14="http://schemas.microsoft.com/office/powerpoint/2010/main" val="929255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ga-IE" baseline="0" dirty="0" smtClean="0"/>
              <a:t>Tá clú agus cáil ar chuid de </a:t>
            </a:r>
            <a:r>
              <a:rPr lang="ga-IE" b="1" baseline="0" dirty="0" smtClean="0"/>
              <a:t>thraidisiúin na tíre seo </a:t>
            </a:r>
            <a:r>
              <a:rPr lang="ga-IE" baseline="0" dirty="0" smtClean="0"/>
              <a:t>ar fud an domhain. Cad atá i gceist leis na híomhánna ar an sleamhnán seo? </a:t>
            </a:r>
          </a:p>
          <a:p>
            <a:r>
              <a:rPr lang="ga-IE" b="1" dirty="0" smtClean="0"/>
              <a:t>I</a:t>
            </a:r>
            <a:r>
              <a:rPr lang="ga-IE" b="1" baseline="0" dirty="0" smtClean="0"/>
              <a:t>n Éirinn</a:t>
            </a:r>
            <a:r>
              <a:rPr lang="ga-IE" baseline="0" dirty="0" smtClean="0"/>
              <a:t>, nár</a:t>
            </a:r>
            <a:r>
              <a:rPr lang="ga-IE" dirty="0" smtClean="0"/>
              <a:t> cheart rudaí áirithe </a:t>
            </a:r>
            <a:r>
              <a:rPr lang="ga-IE" baseline="0" dirty="0" smtClean="0"/>
              <a:t>a fhoghlaim faoi </a:t>
            </a:r>
            <a:r>
              <a:rPr lang="ga-IE" b="1" baseline="0" dirty="0" smtClean="0"/>
              <a:t>chultúr na hÉireann</a:t>
            </a:r>
            <a:r>
              <a:rPr lang="ga-IE" baseline="0" dirty="0" smtClean="0"/>
              <a:t>? An gceapann tú gur chóir foghlaim faoi </a:t>
            </a:r>
            <a:r>
              <a:rPr lang="ga-IE" b="1" baseline="0" dirty="0" smtClean="0"/>
              <a:t>chultúr na tíre seo </a:t>
            </a:r>
            <a:r>
              <a:rPr lang="ga-IE" i="1" baseline="0" dirty="0" smtClean="0"/>
              <a:t>sa seomra ranga Gaeilge</a:t>
            </a:r>
            <a:r>
              <a:rPr lang="ga-IE" baseline="0" dirty="0" smtClean="0"/>
              <a:t>? Féilte, scéalta, amhráin, dánta, seanfhocail... Tá scéal na Gaeilge sa stair agus i sochaí an lae inniu suimiúil freisin. Tá difríochtaí beaga idir Gaeilge Uladh, Gaeilge Chonnachta agus Gaeilge na Mumhan.  Agus nach bhfuil canúintí ag an mBéarla freisin?  Bíonn canúintí na Gaeilge le cloisteáil ar an teilifís.  B’fhéidir go bhfuil siad le cloisteáil i do scoilse freisin.  Ar mhaith leat píosa beag a fhoghlaim faoin </a:t>
            </a:r>
            <a:r>
              <a:rPr lang="ga-IE" b="1" baseline="0" dirty="0" smtClean="0"/>
              <a:t>chultúr na Gaeilge</a:t>
            </a:r>
            <a:r>
              <a:rPr lang="ga-IE" b="0" baseline="0" dirty="0" smtClean="0"/>
              <a:t> nuair a bheidh tú ag foghlaim na </a:t>
            </a:r>
            <a:r>
              <a:rPr lang="ga-IE" b="1" baseline="0" dirty="0" smtClean="0"/>
              <a:t>teanga</a:t>
            </a:r>
            <a:r>
              <a:rPr lang="ga-IE" b="0" baseline="0" dirty="0" smtClean="0"/>
              <a:t> féin?</a:t>
            </a:r>
            <a:r>
              <a:rPr lang="ga-IE" baseline="0" dirty="0" smtClean="0"/>
              <a:t> </a:t>
            </a:r>
          </a:p>
          <a:p>
            <a:r>
              <a:rPr lang="ga-IE" baseline="0" dirty="0" smtClean="0"/>
              <a:t>An féidir leat an seanfhocal seo a chríochnú? An bhfuil ceann eile ar eolas agat? An bhfuil tú in ann Aibítir na Gaeilge a rá amach os ard go tapaidh? An bhfuil an litriú tábhachtach? Cad é an difríocht idir </a:t>
            </a:r>
            <a:r>
              <a:rPr lang="ga-IE" i="1" baseline="0" dirty="0" smtClean="0"/>
              <a:t>fear</a:t>
            </a:r>
            <a:r>
              <a:rPr lang="ga-IE" baseline="0" dirty="0" smtClean="0"/>
              <a:t> agus </a:t>
            </a:r>
            <a:r>
              <a:rPr lang="ga-IE" i="1" baseline="0" dirty="0" smtClean="0"/>
              <a:t>féar</a:t>
            </a:r>
            <a:r>
              <a:rPr lang="ga-IE" baseline="0" dirty="0" smtClean="0"/>
              <a:t>? Idir </a:t>
            </a:r>
            <a:r>
              <a:rPr lang="ga-IE" i="1" baseline="0" dirty="0" smtClean="0"/>
              <a:t>Sean Seán </a:t>
            </a:r>
            <a:r>
              <a:rPr lang="ga-IE" baseline="0" dirty="0" smtClean="0"/>
              <a:t>agus </a:t>
            </a:r>
            <a:r>
              <a:rPr lang="ga-IE" i="1" baseline="0" dirty="0" smtClean="0"/>
              <a:t>Séan</a:t>
            </a:r>
            <a:r>
              <a:rPr lang="ga-IE" baseline="0" dirty="0" smtClean="0"/>
              <a:t>?</a:t>
            </a:r>
            <a:endParaRPr lang="en-IE" dirty="0"/>
          </a:p>
        </p:txBody>
      </p:sp>
      <p:sp>
        <p:nvSpPr>
          <p:cNvPr id="4" name="Slide Number Placeholder 3"/>
          <p:cNvSpPr>
            <a:spLocks noGrp="1"/>
          </p:cNvSpPr>
          <p:nvPr>
            <p:ph type="sldNum" sz="quarter" idx="10"/>
          </p:nvPr>
        </p:nvSpPr>
        <p:spPr/>
        <p:txBody>
          <a:bodyPr/>
          <a:lstStyle/>
          <a:p>
            <a:fld id="{FA454136-BACC-F442-A30F-7AB53D6C0449}"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518014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ga-IE" baseline="0" dirty="0" smtClean="0"/>
              <a:t>Ach is féidir a lán </a:t>
            </a:r>
            <a:r>
              <a:rPr lang="ga-IE" baseline="0" dirty="0" err="1" smtClean="0"/>
              <a:t>lán</a:t>
            </a:r>
            <a:r>
              <a:rPr lang="ga-IE" baseline="0" dirty="0" smtClean="0"/>
              <a:t> rudaí a dhéanamh </a:t>
            </a:r>
            <a:r>
              <a:rPr lang="ga-IE" b="1" baseline="0" dirty="0" smtClean="0"/>
              <a:t>leis an nGaeilge </a:t>
            </a:r>
            <a:r>
              <a:rPr lang="ga-IE" baseline="0" dirty="0" smtClean="0"/>
              <a:t>freisin. Tá stádas ag an teanga anois san Aontas Eorpach. Tá an Ghaeilge ar an idirlíon. Tá a lán acmhainní ar fáil anois a chabhróidh leat an Ghaeilge a fhoghlaim. Tá áit ag na rudaí seo go léir sa seomra ranga Gaeilge. Is féidir leo cabhrú le duine an Ghaeilge </a:t>
            </a:r>
            <a:r>
              <a:rPr lang="ga-IE" b="1" baseline="0" dirty="0" smtClean="0"/>
              <a:t>a fhoghlaim </a:t>
            </a:r>
            <a:r>
              <a:rPr lang="ga-IE" baseline="0" dirty="0" smtClean="0"/>
              <a:t>agus </a:t>
            </a:r>
            <a:r>
              <a:rPr lang="ga-IE" b="1" baseline="0" dirty="0" smtClean="0"/>
              <a:t>a úsáid</a:t>
            </a:r>
            <a:r>
              <a:rPr lang="ga-IE" baseline="0" dirty="0" smtClean="0"/>
              <a:t>. Féach ar na híomhánna ar an sleamhnán seo. Cad atá i gceist leo? Cad is féidir a dhéanamh leo sa seomra ranga Gaeilge? </a:t>
            </a:r>
            <a:endParaRPr lang="en-IE" dirty="0" smtClean="0"/>
          </a:p>
          <a:p>
            <a:r>
              <a:rPr lang="ga-IE" baseline="0" dirty="0" smtClean="0"/>
              <a:t>An féidir leat/libh smaoineamh ar na rudaí is mó a chabhraíonn le duine teanga a fhoghlaim? </a:t>
            </a:r>
          </a:p>
          <a:p>
            <a:r>
              <a:rPr lang="ga-IE" baseline="0" dirty="0" smtClean="0"/>
              <a:t>Labhair í agus mairfidh sí. </a:t>
            </a:r>
            <a:endParaRPr lang="en-IE" dirty="0"/>
          </a:p>
        </p:txBody>
      </p:sp>
      <p:sp>
        <p:nvSpPr>
          <p:cNvPr id="4" name="Slide Number Placeholder 3"/>
          <p:cNvSpPr>
            <a:spLocks noGrp="1"/>
          </p:cNvSpPr>
          <p:nvPr>
            <p:ph type="sldNum" sz="quarter" idx="10"/>
          </p:nvPr>
        </p:nvSpPr>
        <p:spPr/>
        <p:txBody>
          <a:bodyPr/>
          <a:lstStyle/>
          <a:p>
            <a:fld id="{FA454136-BACC-F442-A30F-7AB53D6C0449}"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9935061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84947" y="3843688"/>
            <a:ext cx="10433589" cy="2023733"/>
          </a:xfrm>
        </p:spPr>
        <p:txBody>
          <a:bodyPr/>
          <a:lstStyle>
            <a:lvl1pPr algn="l">
              <a:defRPr>
                <a:solidFill>
                  <a:srgbClr val="001D5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778649372"/>
      </p:ext>
    </p:extLst>
  </p:cSld>
  <p:clrMapOvr>
    <a:masterClrMapping/>
  </p:clrMapOvr>
  <p:transition spd="slow">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a:xfrm>
            <a:off x="2641602" y="6448428"/>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5" name="Slide Number Placeholder 5"/>
          <p:cNvSpPr>
            <a:spLocks noGrp="1"/>
          </p:cNvSpPr>
          <p:nvPr>
            <p:ph type="sldNum" sz="quarter" idx="11"/>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5665579"/>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67768948"/>
      </p:ext>
    </p:extLst>
  </p:cSld>
  <p:clrMapOvr>
    <a:masterClrMapping/>
  </p:clrMapOvr>
  <p:transition spd="slow">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49458922"/>
      </p:ext>
    </p:extLst>
  </p:cSld>
  <p:clrMapOvr>
    <a:masterClrMapping/>
  </p:clrMapOvr>
  <p:transition spd="slow">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F1FA7AC5-6045-4418-8E60-F48788734473}" type="datetimeFigureOut">
              <a:rPr lang="en-US" smtClean="0">
                <a:solidFill>
                  <a:prstClr val="black">
                    <a:tint val="75000"/>
                  </a:prstClr>
                </a:solidFill>
              </a:rPr>
              <a:pPr/>
              <a:t>12/19/2013</a:t>
            </a:fld>
            <a:endParaRPr lang="en-US">
              <a:solidFill>
                <a:prstClr val="black">
                  <a:tint val="75000"/>
                </a:prstClr>
              </a:solidFill>
            </a:endParaRP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71CAF9-4461-454A-B702-D536C37757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6579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1D5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Font typeface="Arial"/>
              <a:buNone/>
              <a:defRPr>
                <a:solidFill>
                  <a:srgbClr val="001D51"/>
                </a:solidFill>
              </a:defRPr>
            </a:lvl1pPr>
            <a:lvl2pPr marL="914400" indent="-457200">
              <a:buFont typeface="Arial"/>
              <a:buChar char="•"/>
              <a:defRPr>
                <a:solidFill>
                  <a:srgbClr val="001D51"/>
                </a:solidFill>
              </a:defRPr>
            </a:lvl2pPr>
            <a:lvl3pPr marL="1257300" indent="-342900">
              <a:buFont typeface="Arial"/>
              <a:buChar char="•"/>
              <a:defRPr>
                <a:solidFill>
                  <a:srgbClr val="001D51"/>
                </a:solidFill>
              </a:defRPr>
            </a:lvl3pPr>
            <a:lvl4pPr marL="1714500" indent="-342900">
              <a:buFont typeface="Arial"/>
              <a:buChar char="•"/>
              <a:defRPr>
                <a:solidFill>
                  <a:srgbClr val="001D51"/>
                </a:solidFill>
              </a:defRPr>
            </a:lvl4pPr>
            <a:lvl5pPr marL="2171700" indent="-342900">
              <a:buFont typeface="Arial"/>
              <a:buChar char="•"/>
              <a:defRPr>
                <a:solidFill>
                  <a:srgbClr val="001D5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lgn="r">
              <a:defRPr sz="1200">
                <a:solidFill>
                  <a:srgbClr val="001D51"/>
                </a:solidFill>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7586406"/>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63084" y="5161009"/>
            <a:ext cx="10363200" cy="632260"/>
          </a:xfrm>
        </p:spPr>
        <p:txBody>
          <a:bodyPr anchor="b"/>
          <a:lstStyle>
            <a:lvl1pPr marL="0" indent="0">
              <a:buNone/>
              <a:defRPr sz="2000">
                <a:solidFill>
                  <a:srgbClr val="001E5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Title 1"/>
          <p:cNvSpPr>
            <a:spLocks noGrp="1"/>
          </p:cNvSpPr>
          <p:nvPr>
            <p:ph type="ctrTitle"/>
          </p:nvPr>
        </p:nvSpPr>
        <p:spPr>
          <a:xfrm>
            <a:off x="963084" y="3208656"/>
            <a:ext cx="10433589" cy="1563460"/>
          </a:xfrm>
        </p:spPr>
        <p:txBody>
          <a:bodyPr/>
          <a:lstStyle>
            <a:lvl1pPr algn="l">
              <a:defRPr>
                <a:solidFill>
                  <a:srgbClr val="001D51"/>
                </a:solidFill>
              </a:defRPr>
            </a:lvl1pPr>
          </a:lstStyle>
          <a:p>
            <a:r>
              <a:rPr lang="en-US" smtClean="0"/>
              <a:t>Click to edit Master title style</a:t>
            </a:r>
            <a:endParaRPr lang="en-US" dirty="0"/>
          </a:p>
        </p:txBody>
      </p:sp>
      <p:sp>
        <p:nvSpPr>
          <p:cNvPr id="4" name="Slide Number Placeholder 1"/>
          <p:cNvSpPr>
            <a:spLocks noGrp="1"/>
          </p:cNvSpPr>
          <p:nvPr>
            <p:ph type="sldNum" sz="quarter" idx="10"/>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220111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p:ph type="sldNum" sz="quarter" idx="10"/>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31850998"/>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7"/>
          <p:cNvSpPr>
            <a:spLocks noGrp="1"/>
          </p:cNvSpPr>
          <p:nvPr>
            <p:ph type="ftr" sz="quarter" idx="10"/>
          </p:nvPr>
        </p:nvSpPr>
        <p:spPr>
          <a:xfrm>
            <a:off x="2641602" y="6448428"/>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8" name="Slide Number Placeholder 8"/>
          <p:cNvSpPr>
            <a:spLocks noGrp="1"/>
          </p:cNvSpPr>
          <p:nvPr>
            <p:ph type="sldNum" sz="quarter" idx="11"/>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625446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4166595"/>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lvl1pPr fontAlgn="auto">
              <a:spcBef>
                <a:spcPts val="0"/>
              </a:spcBef>
              <a:spcAft>
                <a:spcPts val="0"/>
              </a:spcAft>
              <a:defRPr>
                <a:latin typeface="+mn-lt"/>
                <a:cs typeface="+mn-cs"/>
              </a:defRPr>
            </a:lvl1pPr>
          </a:lstStyle>
          <a:p>
            <a:fld id="{EDA60B53-D3EE-914E-BFD5-3C88D1EA8C05}" type="datetimeFigureOut">
              <a:rPr lang="en-US" smtClean="0">
                <a:solidFill>
                  <a:prstClr val="black">
                    <a:tint val="75000"/>
                  </a:prstClr>
                </a:solidFill>
              </a:rPr>
              <a:pPr/>
              <a:t>12/19/2013</a:t>
            </a:fld>
            <a:endParaRPr lang="en-US">
              <a:solidFill>
                <a:prstClr val="black">
                  <a:tint val="75000"/>
                </a:prstClr>
              </a:solidFill>
            </a:endParaRPr>
          </a:p>
        </p:txBody>
      </p:sp>
      <p:sp>
        <p:nvSpPr>
          <p:cNvPr id="3" name="Footer Placeholder 2"/>
          <p:cNvSpPr>
            <a:spLocks noGrp="1"/>
          </p:cNvSpPr>
          <p:nvPr>
            <p:ph type="ftr" sz="quarter" idx="11"/>
          </p:nvPr>
        </p:nvSpPr>
        <p:spPr>
          <a:xfrm>
            <a:off x="2641602" y="6448428"/>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261410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435103"/>
            <a:ext cx="6815667" cy="46910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5" name="Footer Placeholder 5"/>
          <p:cNvSpPr>
            <a:spLocks noGrp="1"/>
          </p:cNvSpPr>
          <p:nvPr>
            <p:ph type="ftr" sz="quarter" idx="10"/>
          </p:nvPr>
        </p:nvSpPr>
        <p:spPr>
          <a:xfrm>
            <a:off x="2641602" y="6448428"/>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6" name="Slide Number Placeholder 6"/>
          <p:cNvSpPr>
            <a:spLocks noGrp="1"/>
          </p:cNvSpPr>
          <p:nvPr>
            <p:ph type="sldNum" sz="quarter" idx="11"/>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652070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837865" y="1389129"/>
            <a:ext cx="10744537" cy="4365836"/>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Slide Number Placeholder 6"/>
          <p:cNvSpPr>
            <a:spLocks noGrp="1"/>
          </p:cNvSpPr>
          <p:nvPr>
            <p:ph type="sldNum" sz="quarter" idx="10"/>
          </p:nvPr>
        </p:nvSpPr>
        <p:spPr/>
        <p:txBody>
          <a:bodyPr/>
          <a:lstStyle>
            <a:lvl1pPr>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66166791"/>
      </p:ext>
    </p:extLst>
  </p:cSld>
  <p:clrMapOvr>
    <a:masterClrMapping/>
  </p:clrMapOvr>
  <p:transition spd="slow">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10682817" y="5900741"/>
            <a:ext cx="1270000" cy="365125"/>
          </a:xfrm>
          <a:prstGeom prst="rect">
            <a:avLst/>
          </a:prstGeom>
        </p:spPr>
        <p:txBody>
          <a:bodyPr vert="horz" lIns="91440" tIns="45720" rIns="91440" bIns="45720" rtlCol="0" anchor="ctr"/>
          <a:lstStyle>
            <a:lvl1pPr algn="r" fontAlgn="auto">
              <a:spcBef>
                <a:spcPts val="0"/>
              </a:spcBef>
              <a:spcAft>
                <a:spcPts val="0"/>
              </a:spcAft>
              <a:defRPr sz="1200">
                <a:solidFill>
                  <a:srgbClr val="001D51"/>
                </a:solidFill>
                <a:latin typeface="+mn-lt"/>
                <a:cs typeface="+mn-cs"/>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pic>
        <p:nvPicPr>
          <p:cNvPr id="1029" name="Picture 2"/>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4790019" y="6291266"/>
            <a:ext cx="1993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 y="0"/>
            <a:ext cx="12191999" cy="6840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8722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slow">
    <p:fade/>
  </p:transition>
  <p:hf hdr="0" ftr="0" dt="0"/>
  <p:txStyles>
    <p:titleStyle>
      <a:lvl1pPr algn="l" defTabSz="457200" rtl="0" eaLnBrk="1" fontAlgn="base" hangingPunct="1">
        <a:spcBef>
          <a:spcPct val="0"/>
        </a:spcBef>
        <a:spcAft>
          <a:spcPct val="0"/>
        </a:spcAft>
        <a:defRPr sz="4400" kern="1200">
          <a:solidFill>
            <a:srgbClr val="001D51"/>
          </a:solidFill>
          <a:latin typeface="+mj-lt"/>
          <a:ea typeface="+mj-ea"/>
          <a:cs typeface="+mj-cs"/>
        </a:defRPr>
      </a:lvl1pPr>
      <a:lvl2pPr algn="l" defTabSz="457200" rtl="0" eaLnBrk="1" fontAlgn="base" hangingPunct="1">
        <a:spcBef>
          <a:spcPct val="0"/>
        </a:spcBef>
        <a:spcAft>
          <a:spcPct val="0"/>
        </a:spcAft>
        <a:defRPr sz="4400">
          <a:solidFill>
            <a:srgbClr val="001D51"/>
          </a:solidFill>
          <a:latin typeface="Calibri" pitchFamily="34" charset="0"/>
        </a:defRPr>
      </a:lvl2pPr>
      <a:lvl3pPr algn="l" defTabSz="457200" rtl="0" eaLnBrk="1" fontAlgn="base" hangingPunct="1">
        <a:spcBef>
          <a:spcPct val="0"/>
        </a:spcBef>
        <a:spcAft>
          <a:spcPct val="0"/>
        </a:spcAft>
        <a:defRPr sz="4400">
          <a:solidFill>
            <a:srgbClr val="001D51"/>
          </a:solidFill>
          <a:latin typeface="Calibri" pitchFamily="34" charset="0"/>
        </a:defRPr>
      </a:lvl3pPr>
      <a:lvl4pPr algn="l" defTabSz="457200" rtl="0" eaLnBrk="1" fontAlgn="base" hangingPunct="1">
        <a:spcBef>
          <a:spcPct val="0"/>
        </a:spcBef>
        <a:spcAft>
          <a:spcPct val="0"/>
        </a:spcAft>
        <a:defRPr sz="4400">
          <a:solidFill>
            <a:srgbClr val="001D51"/>
          </a:solidFill>
          <a:latin typeface="Calibri" pitchFamily="34" charset="0"/>
        </a:defRPr>
      </a:lvl4pPr>
      <a:lvl5pPr algn="l" defTabSz="457200" rtl="0" eaLnBrk="1" fontAlgn="base" hangingPunct="1">
        <a:spcBef>
          <a:spcPct val="0"/>
        </a:spcBef>
        <a:spcAft>
          <a:spcPct val="0"/>
        </a:spcAft>
        <a:defRPr sz="4400">
          <a:solidFill>
            <a:srgbClr val="001D51"/>
          </a:solidFill>
          <a:latin typeface="Calibri" pitchFamily="34" charset="0"/>
        </a:defRPr>
      </a:lvl5pPr>
      <a:lvl6pPr marL="457200" algn="l" defTabSz="457200" rtl="0" eaLnBrk="1" fontAlgn="base" hangingPunct="1">
        <a:spcBef>
          <a:spcPct val="0"/>
        </a:spcBef>
        <a:spcAft>
          <a:spcPct val="0"/>
        </a:spcAft>
        <a:defRPr sz="4400">
          <a:solidFill>
            <a:srgbClr val="001D51"/>
          </a:solidFill>
          <a:latin typeface="Calibri" pitchFamily="34" charset="0"/>
        </a:defRPr>
      </a:lvl6pPr>
      <a:lvl7pPr marL="914400" algn="l" defTabSz="457200" rtl="0" eaLnBrk="1" fontAlgn="base" hangingPunct="1">
        <a:spcBef>
          <a:spcPct val="0"/>
        </a:spcBef>
        <a:spcAft>
          <a:spcPct val="0"/>
        </a:spcAft>
        <a:defRPr sz="4400">
          <a:solidFill>
            <a:srgbClr val="001D51"/>
          </a:solidFill>
          <a:latin typeface="Calibri" pitchFamily="34" charset="0"/>
        </a:defRPr>
      </a:lvl7pPr>
      <a:lvl8pPr marL="1371600" algn="l" defTabSz="457200" rtl="0" eaLnBrk="1" fontAlgn="base" hangingPunct="1">
        <a:spcBef>
          <a:spcPct val="0"/>
        </a:spcBef>
        <a:spcAft>
          <a:spcPct val="0"/>
        </a:spcAft>
        <a:defRPr sz="4400">
          <a:solidFill>
            <a:srgbClr val="001D51"/>
          </a:solidFill>
          <a:latin typeface="Calibri" pitchFamily="34" charset="0"/>
        </a:defRPr>
      </a:lvl8pPr>
      <a:lvl9pPr marL="1828800" algn="l" defTabSz="457200" rtl="0" eaLnBrk="1" fontAlgn="base" hangingPunct="1">
        <a:spcBef>
          <a:spcPct val="0"/>
        </a:spcBef>
        <a:spcAft>
          <a:spcPct val="0"/>
        </a:spcAft>
        <a:defRPr sz="4400">
          <a:solidFill>
            <a:srgbClr val="001D51"/>
          </a:solidFill>
          <a:latin typeface="Calibri" pitchFamily="34" charset="0"/>
        </a:defRPr>
      </a:lvl9pPr>
    </p:titleStyle>
    <p:bodyStyle>
      <a:lvl1pPr marL="342900" indent="-342900" algn="l" defTabSz="457200" rtl="0" eaLnBrk="1" fontAlgn="base" hangingPunct="1">
        <a:spcBef>
          <a:spcPct val="20000"/>
        </a:spcBef>
        <a:spcAft>
          <a:spcPct val="0"/>
        </a:spcAft>
        <a:buClr>
          <a:srgbClr val="E5BD33"/>
        </a:buClr>
        <a:buFont typeface="Arial" charset="0"/>
        <a:defRPr sz="3200" kern="1200">
          <a:solidFill>
            <a:srgbClr val="001D51"/>
          </a:solidFill>
          <a:latin typeface="+mn-lt"/>
          <a:ea typeface="+mn-ea"/>
          <a:cs typeface="+mn-cs"/>
        </a:defRPr>
      </a:lvl1pPr>
      <a:lvl2pPr marL="742950" indent="-285750" algn="l" defTabSz="457200" rtl="0" eaLnBrk="1" fontAlgn="base" hangingPunct="1">
        <a:spcBef>
          <a:spcPct val="20000"/>
        </a:spcBef>
        <a:spcAft>
          <a:spcPct val="0"/>
        </a:spcAft>
        <a:buClr>
          <a:srgbClr val="E5BD33"/>
        </a:buClr>
        <a:buFont typeface="Arial" charset="0"/>
        <a:buChar char="•"/>
        <a:defRPr sz="2800" kern="1200">
          <a:solidFill>
            <a:srgbClr val="001D51"/>
          </a:solidFill>
          <a:latin typeface="+mn-lt"/>
          <a:ea typeface="+mn-ea"/>
          <a:cs typeface="+mn-cs"/>
        </a:defRPr>
      </a:lvl2pPr>
      <a:lvl3pPr marL="1143000" indent="-228600" algn="l" defTabSz="457200" rtl="0" eaLnBrk="1" fontAlgn="base" hangingPunct="1">
        <a:spcBef>
          <a:spcPct val="20000"/>
        </a:spcBef>
        <a:spcAft>
          <a:spcPct val="0"/>
        </a:spcAft>
        <a:buClr>
          <a:srgbClr val="E5BD33"/>
        </a:buClr>
        <a:buFont typeface="Arial" charset="0"/>
        <a:buChar char="•"/>
        <a:defRPr sz="2400" kern="1200">
          <a:solidFill>
            <a:srgbClr val="001D51"/>
          </a:solidFill>
          <a:latin typeface="+mn-lt"/>
          <a:ea typeface="+mn-ea"/>
          <a:cs typeface="+mn-cs"/>
        </a:defRPr>
      </a:lvl3pPr>
      <a:lvl4pPr marL="1600200" indent="-228600" algn="l" defTabSz="457200" rtl="0" eaLnBrk="1" fontAlgn="base" hangingPunct="1">
        <a:spcBef>
          <a:spcPct val="20000"/>
        </a:spcBef>
        <a:spcAft>
          <a:spcPct val="0"/>
        </a:spcAft>
        <a:buClr>
          <a:srgbClr val="E5BD33"/>
        </a:buClr>
        <a:buFont typeface="Arial" charset="0"/>
        <a:buChar char="•"/>
        <a:defRPr sz="2000" kern="1200">
          <a:solidFill>
            <a:srgbClr val="001D51"/>
          </a:solidFill>
          <a:latin typeface="+mn-lt"/>
          <a:ea typeface="+mn-ea"/>
          <a:cs typeface="+mn-cs"/>
        </a:defRPr>
      </a:lvl4pPr>
      <a:lvl5pPr marL="2057400" indent="-228600" algn="l" defTabSz="457200" rtl="0" eaLnBrk="1" fontAlgn="base" hangingPunct="1">
        <a:spcBef>
          <a:spcPct val="20000"/>
        </a:spcBef>
        <a:spcAft>
          <a:spcPct val="0"/>
        </a:spcAft>
        <a:buClr>
          <a:srgbClr val="E5BD33"/>
        </a:buClr>
        <a:buFont typeface="Arial" charset="0"/>
        <a:buChar char="•"/>
        <a:defRPr sz="2000" kern="1200">
          <a:solidFill>
            <a:srgbClr val="001D5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8" Type="http://schemas.openxmlformats.org/officeDocument/2006/relationships/image" Target="../media/image16.gif"/><Relationship Id="rId13" Type="http://schemas.openxmlformats.org/officeDocument/2006/relationships/image" Target="../media/image21.jpeg"/><Relationship Id="rId3" Type="http://schemas.openxmlformats.org/officeDocument/2006/relationships/image" Target="../media/image11.pn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jpeg"/><Relationship Id="rId14" Type="http://schemas.openxmlformats.org/officeDocument/2006/relationships/image" Target="../media/image22.jpeg"/></Relationships>
</file>

<file path=ppt/slides/_rels/slide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0844" y="1260227"/>
            <a:ext cx="7825192" cy="1603483"/>
          </a:xfrm>
        </p:spPr>
        <p:txBody>
          <a:bodyPr/>
          <a:lstStyle/>
          <a:p>
            <a:pPr algn="ctr"/>
            <a:r>
              <a:rPr lang="ga-IE" dirty="0" smtClean="0"/>
              <a:t>An Ghaeilge</a:t>
            </a:r>
            <a:endParaRPr lang="en-US" dirty="0"/>
          </a:p>
        </p:txBody>
      </p:sp>
      <p:sp>
        <p:nvSpPr>
          <p:cNvPr id="3" name="TextBox 2"/>
          <p:cNvSpPr txBox="1"/>
          <p:nvPr/>
        </p:nvSpPr>
        <p:spPr>
          <a:xfrm>
            <a:off x="4882707" y="3650738"/>
            <a:ext cx="2341467" cy="830997"/>
          </a:xfrm>
          <a:prstGeom prst="rect">
            <a:avLst/>
          </a:prstGeom>
          <a:noFill/>
        </p:spPr>
        <p:txBody>
          <a:bodyPr wrap="square" rtlCol="0">
            <a:spAutoFit/>
          </a:bodyPr>
          <a:lstStyle/>
          <a:p>
            <a:pPr algn="ctr"/>
            <a:endParaRPr lang="en-US" sz="2400" dirty="0">
              <a:solidFill>
                <a:srgbClr val="FF0000"/>
              </a:solidFill>
            </a:endParaRPr>
          </a:p>
          <a:p>
            <a:pPr algn="ctr"/>
            <a:r>
              <a:rPr lang="ga-IE" sz="2400" dirty="0" smtClean="0">
                <a:solidFill>
                  <a:srgbClr val="FF0000"/>
                </a:solidFill>
              </a:rPr>
              <a:t>Labhair amach</a:t>
            </a:r>
            <a:r>
              <a:rPr lang="en-US" sz="2400" dirty="0" smtClean="0">
                <a:solidFill>
                  <a:srgbClr val="FF0000"/>
                </a:solidFill>
              </a:rPr>
              <a:t>!</a:t>
            </a:r>
            <a:endParaRPr lang="en-US" sz="2400" dirty="0">
              <a:solidFill>
                <a:srgbClr val="FF0000"/>
              </a:solidFill>
            </a:endParaRPr>
          </a:p>
        </p:txBody>
      </p:sp>
      <p:sp>
        <p:nvSpPr>
          <p:cNvPr id="4" name="TextBox 3"/>
          <p:cNvSpPr txBox="1"/>
          <p:nvPr/>
        </p:nvSpPr>
        <p:spPr>
          <a:xfrm>
            <a:off x="2962418" y="2863710"/>
            <a:ext cx="6518239" cy="954107"/>
          </a:xfrm>
          <a:prstGeom prst="rect">
            <a:avLst/>
          </a:prstGeom>
          <a:noFill/>
        </p:spPr>
        <p:txBody>
          <a:bodyPr wrap="square" rtlCol="0">
            <a:spAutoFit/>
          </a:bodyPr>
          <a:lstStyle/>
          <a:p>
            <a:pPr algn="ctr"/>
            <a:r>
              <a:rPr lang="ga-IE" sz="2800" dirty="0" smtClean="0">
                <a:solidFill>
                  <a:srgbClr val="0070C0"/>
                </a:solidFill>
              </a:rPr>
              <a:t>Aiseolas ag teastáil ó Scoláirí maidir leis an </a:t>
            </a:r>
          </a:p>
          <a:p>
            <a:pPr algn="ctr"/>
            <a:r>
              <a:rPr lang="ga-IE" sz="2800" dirty="0" smtClean="0">
                <a:solidFill>
                  <a:srgbClr val="0070C0"/>
                </a:solidFill>
              </a:rPr>
              <a:t>bPáipéar Cúlra don Ghaeilge</a:t>
            </a:r>
            <a:endParaRPr lang="en-US" sz="2800" dirty="0">
              <a:solidFill>
                <a:srgbClr val="0070C0"/>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9943" y="4481734"/>
            <a:ext cx="2074231" cy="1930514"/>
          </a:xfrm>
          <a:prstGeom prst="rect">
            <a:avLst/>
          </a:prstGeom>
        </p:spPr>
      </p:pic>
    </p:spTree>
    <p:extLst>
      <p:ext uri="{BB962C8B-B14F-4D97-AF65-F5344CB8AC3E}">
        <p14:creationId xmlns:p14="http://schemas.microsoft.com/office/powerpoint/2010/main" val="2628822298"/>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5871" y="1124305"/>
            <a:ext cx="8414951" cy="618000"/>
          </a:xfrm>
        </p:spPr>
        <p:txBody>
          <a:bodyPr/>
          <a:lstStyle/>
          <a:p>
            <a:pPr algn="ctr"/>
            <a:r>
              <a:rPr lang="ga-IE" dirty="0" smtClean="0">
                <a:solidFill>
                  <a:srgbClr val="00B050"/>
                </a:solidFill>
              </a:rPr>
              <a:t>An Ghaeilge sa tSraith Shóisearach</a:t>
            </a:r>
            <a:endParaRPr lang="en-US" dirty="0">
              <a:solidFill>
                <a:srgbClr val="00B050"/>
              </a:solidFill>
            </a:endParaRPr>
          </a:p>
        </p:txBody>
      </p:sp>
      <p:sp>
        <p:nvSpPr>
          <p:cNvPr id="4" name="Bosca téacs 3"/>
          <p:cNvSpPr txBox="1"/>
          <p:nvPr/>
        </p:nvSpPr>
        <p:spPr>
          <a:xfrm>
            <a:off x="3049977" y="2525366"/>
            <a:ext cx="6033063" cy="1815882"/>
          </a:xfrm>
          <a:prstGeom prst="rect">
            <a:avLst/>
          </a:prstGeom>
          <a:noFill/>
        </p:spPr>
        <p:txBody>
          <a:bodyPr wrap="square" rtlCol="0">
            <a:spAutoFit/>
          </a:bodyPr>
          <a:lstStyle/>
          <a:p>
            <a:pPr algn="ctr"/>
            <a:r>
              <a:rPr lang="ga-IE" sz="2000" dirty="0" smtClean="0">
                <a:solidFill>
                  <a:srgbClr val="FF0000"/>
                </a:solidFill>
              </a:rPr>
              <a:t>Tá athruithe ag teacht ar an nGaeilge mar ábhar scoile!</a:t>
            </a:r>
          </a:p>
          <a:p>
            <a:pPr algn="ctr"/>
            <a:endParaRPr lang="ga-IE" sz="2000" dirty="0">
              <a:solidFill>
                <a:srgbClr val="FF0000"/>
              </a:solidFill>
            </a:endParaRPr>
          </a:p>
          <a:p>
            <a:pPr marL="800100" lvl="1" indent="-342900">
              <a:buFont typeface="Wingdings" panose="05000000000000000000" pitchFamily="2" charset="2"/>
              <a:buChar char="ü"/>
            </a:pPr>
            <a:r>
              <a:rPr lang="ga-IE" dirty="0" smtClean="0">
                <a:solidFill>
                  <a:srgbClr val="00B050"/>
                </a:solidFill>
              </a:rPr>
              <a:t>Foghlaim faoi na hathruithe sin.</a:t>
            </a:r>
          </a:p>
          <a:p>
            <a:pPr marL="800100" lvl="1" indent="-342900">
              <a:buFont typeface="Wingdings" panose="05000000000000000000" pitchFamily="2" charset="2"/>
              <a:buChar char="ü"/>
            </a:pPr>
            <a:r>
              <a:rPr lang="ga-IE" dirty="0" smtClean="0">
                <a:solidFill>
                  <a:srgbClr val="00B050"/>
                </a:solidFill>
              </a:rPr>
              <a:t>Pléigh le do chairde iad.</a:t>
            </a:r>
          </a:p>
          <a:p>
            <a:pPr marL="800100" lvl="1" indent="-342900">
              <a:buFont typeface="Wingdings" panose="05000000000000000000" pitchFamily="2" charset="2"/>
              <a:buChar char="ü"/>
            </a:pPr>
            <a:r>
              <a:rPr lang="ga-IE" dirty="0" smtClean="0">
                <a:solidFill>
                  <a:srgbClr val="00B050"/>
                </a:solidFill>
              </a:rPr>
              <a:t>Roinnigí bhur dtuairimí faoin gcúrsa Gaeilge linn.</a:t>
            </a:r>
          </a:p>
          <a:p>
            <a:pPr marL="342900" indent="-342900" algn="ctr">
              <a:buFont typeface="Wingdings" panose="05000000000000000000" pitchFamily="2" charset="2"/>
              <a:buChar char="ü"/>
            </a:pPr>
            <a:endParaRPr lang="ga-IE" dirty="0">
              <a:solidFill>
                <a:srgbClr val="00B050"/>
              </a:solidFill>
            </a:endParaRPr>
          </a:p>
        </p:txBody>
      </p:sp>
      <p:sp>
        <p:nvSpPr>
          <p:cNvPr id="5" name="Pléasc 1 4"/>
          <p:cNvSpPr/>
          <p:nvPr/>
        </p:nvSpPr>
        <p:spPr>
          <a:xfrm rot="20241479">
            <a:off x="914399" y="1913240"/>
            <a:ext cx="2133600" cy="1792224"/>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ga-IE" sz="2800" b="1" dirty="0" smtClean="0">
                <a:solidFill>
                  <a:srgbClr val="FF0000"/>
                </a:solidFill>
              </a:rPr>
              <a:t>Aire!!!</a:t>
            </a:r>
            <a:endParaRPr lang="ga-IE" sz="2800" b="1" dirty="0">
              <a:solidFill>
                <a:srgbClr val="FF0000"/>
              </a:solidFill>
            </a:endParaRPr>
          </a:p>
        </p:txBody>
      </p:sp>
      <p:sp>
        <p:nvSpPr>
          <p:cNvPr id="7" name="Bosca téacs 6"/>
          <p:cNvSpPr txBox="1"/>
          <p:nvPr/>
        </p:nvSpPr>
        <p:spPr>
          <a:xfrm rot="20721910">
            <a:off x="5194283" y="4795735"/>
            <a:ext cx="3704358" cy="830997"/>
          </a:xfrm>
          <a:prstGeom prst="rect">
            <a:avLst/>
          </a:prstGeom>
          <a:noFill/>
        </p:spPr>
        <p:txBody>
          <a:bodyPr wrap="square" rtlCol="0">
            <a:spAutoFit/>
          </a:bodyPr>
          <a:lstStyle/>
          <a:p>
            <a:r>
              <a:rPr lang="ga-IE" sz="2300" dirty="0" smtClean="0"/>
              <a:t>Labhair linn: </a:t>
            </a:r>
          </a:p>
          <a:p>
            <a:r>
              <a:rPr lang="ga-IE" sz="2300" dirty="0" smtClean="0"/>
              <a:t>Ba mhaith linn cloisteáil uait!</a:t>
            </a:r>
            <a:endParaRPr lang="ga-IE" sz="2300" dirty="0"/>
          </a:p>
        </p:txBody>
      </p:sp>
      <p:pic>
        <p:nvPicPr>
          <p:cNvPr id="9" name="Pictiúr 8"/>
          <p:cNvPicPr>
            <a:picLocks noChangeAspect="1"/>
          </p:cNvPicPr>
          <p:nvPr/>
        </p:nvPicPr>
        <p:blipFill>
          <a:blip r:embed="rId3"/>
          <a:stretch>
            <a:fillRect/>
          </a:stretch>
        </p:blipFill>
        <p:spPr>
          <a:xfrm>
            <a:off x="8102278" y="5356809"/>
            <a:ext cx="1619192" cy="1074064"/>
          </a:xfrm>
          <a:prstGeom prst="rect">
            <a:avLst/>
          </a:prstGeom>
        </p:spPr>
      </p:pic>
      <p:pic>
        <p:nvPicPr>
          <p:cNvPr id="1026" name="Picture 2" descr="https://encrypted-tbn3.gstatic.com/images?q=tbn:ANd9GcRcKRFWhS7fsUwnY4gJFyk9acCk8DVs-nw6HCXVATcRMws69uqT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22681">
            <a:off x="1923008" y="4800920"/>
            <a:ext cx="2674739" cy="17799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innovativewriting.com/files/Man%20Reading%20Comput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46825" y="3739681"/>
            <a:ext cx="1539695" cy="2122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458006"/>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3696" y="831493"/>
            <a:ext cx="2667626" cy="1510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96916">
            <a:off x="360929" y="3364868"/>
            <a:ext cx="2523431" cy="1738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p:nvPr/>
        </p:nvPicPr>
        <p:blipFill rotWithShape="1">
          <a:blip r:embed="rId5">
            <a:extLst>
              <a:ext uri="{28A0092B-C50C-407E-A947-70E740481C1C}">
                <a14:useLocalDpi xmlns:a14="http://schemas.microsoft.com/office/drawing/2010/main" val="0"/>
              </a:ext>
            </a:extLst>
          </a:blip>
          <a:srcRect l="24129" t="-4340" r="18822" b="8054"/>
          <a:stretch/>
        </p:blipFill>
        <p:spPr bwMode="auto">
          <a:xfrm>
            <a:off x="10501984" y="4511891"/>
            <a:ext cx="1041722" cy="1540901"/>
          </a:xfrm>
          <a:prstGeom prst="rect">
            <a:avLst/>
          </a:prstGeom>
          <a:noFill/>
          <a:ln>
            <a:noFill/>
          </a:ln>
          <a:extLst>
            <a:ext uri="{53640926-AAD7-44D8-BBD7-CCE9431645EC}">
              <a14:shadowObscured xmlns:a14="http://schemas.microsoft.com/office/drawing/2010/main"/>
            </a:ext>
          </a:extLst>
        </p:spPr>
      </p:pic>
      <p:pic>
        <p:nvPicPr>
          <p:cNvPr id="3078" name="Picture 6" descr="https://encrypted-tbn3.gstatic.com/images?q=tbn:ANd9GcQRfJSalfIpqLMDJTicnT23S7JK4d6jGREW61xRUUxLpKME0U5aFw"/>
          <p:cNvPicPr>
            <a:picLocks noChangeAspect="1" noChangeArrowheads="1"/>
          </p:cNvPicPr>
          <p:nvPr/>
        </p:nvPicPr>
        <p:blipFill rotWithShape="1">
          <a:blip r:embed="rId6">
            <a:extLst>
              <a:ext uri="{28A0092B-C50C-407E-A947-70E740481C1C}">
                <a14:useLocalDpi xmlns:a14="http://schemas.microsoft.com/office/drawing/2010/main" val="0"/>
              </a:ext>
            </a:extLst>
          </a:blip>
          <a:srcRect l="763" t="-370" r="-763" b="20671"/>
          <a:stretch/>
        </p:blipFill>
        <p:spPr bwMode="auto">
          <a:xfrm>
            <a:off x="5653113" y="2634543"/>
            <a:ext cx="1930908" cy="153891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http://eu.rymimg.com/lk/o/F/cc99a542520fed2f949f54405a29551b/445628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7701" y="4351490"/>
            <a:ext cx="3855448" cy="2152626"/>
          </a:xfrm>
          <a:prstGeom prst="rect">
            <a:avLst/>
          </a:prstGeom>
          <a:noFill/>
          <a:extLst>
            <a:ext uri="{909E8E84-426E-40DD-AFC4-6F175D3DCCD1}">
              <a14:hiddenFill xmlns:a14="http://schemas.microsoft.com/office/drawing/2010/main">
                <a:solidFill>
                  <a:srgbClr val="FFFFFF"/>
                </a:solidFill>
              </a14:hiddenFill>
            </a:ext>
          </a:extLst>
        </p:spPr>
      </p:pic>
      <p:sp>
        <p:nvSpPr>
          <p:cNvPr id="4" name="Tagrán ubhchruthach 3"/>
          <p:cNvSpPr/>
          <p:nvPr/>
        </p:nvSpPr>
        <p:spPr>
          <a:xfrm>
            <a:off x="2940091" y="2908986"/>
            <a:ext cx="1199721" cy="1121326"/>
          </a:xfrm>
          <a:prstGeom prst="wedgeEllipseCallout">
            <a:avLst>
              <a:gd name="adj1" fmla="val 195629"/>
              <a:gd name="adj2" fmla="val 85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ga-IE" dirty="0" smtClean="0"/>
              <a:t>Mol an óige agus ...</a:t>
            </a:r>
            <a:endParaRPr lang="ga-IE" dirty="0"/>
          </a:p>
        </p:txBody>
      </p:sp>
      <p:pic>
        <p:nvPicPr>
          <p:cNvPr id="3082" name="Picture 10" descr="http://drishticreative.com/images/Clapboard__Film_Reel.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774291" y="4136713"/>
            <a:ext cx="1337559" cy="120380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http://2.bp.blogspot.com/_SfRvdl9NIMg/Sx-SGo1iOLI/AAAAAAAAAA0/AVjpxzhLM3I/s1600/An+Gaeltacht+-+maps.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83967" y="413277"/>
            <a:ext cx="3279667" cy="177943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http://www.scriobh.ie/ScriobhIe/Media/gramadach.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410" y="1161082"/>
            <a:ext cx="3453257" cy="170466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6" descr="https://encrypted-tbn2.gstatic.com/images?q=tbn:ANd9GcR1EnxhMfyd0LI_DAx2KG7jwe3lo44Go5jsHWy8RWYfvc3c5e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66741" y="5636221"/>
            <a:ext cx="1673948" cy="1113938"/>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descr="http://www.livinginseason.com/wp-content/themes/lifestyle_30/images/TurnipJackolantern-FC.jpg"/>
          <p:cNvPicPr>
            <a:picLocks noChangeAspect="1" noChangeArrowheads="1"/>
          </p:cNvPicPr>
          <p:nvPr/>
        </p:nvPicPr>
        <p:blipFill rotWithShape="1">
          <a:blip r:embed="rId12">
            <a:extLst>
              <a:ext uri="{28A0092B-C50C-407E-A947-70E740481C1C}">
                <a14:useLocalDpi xmlns:a14="http://schemas.microsoft.com/office/drawing/2010/main" val="0"/>
              </a:ext>
            </a:extLst>
          </a:blip>
          <a:srcRect l="16969" t="802" r="22471" b="4725"/>
          <a:stretch/>
        </p:blipFill>
        <p:spPr bwMode="auto">
          <a:xfrm>
            <a:off x="2525655" y="5612491"/>
            <a:ext cx="1538850" cy="116139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2" descr="http://www.iiofpitt.org/UserFiles/File/Common%20Ground%20March%202011/Top%20Ten%20Songs.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95080" y="4511891"/>
            <a:ext cx="1753988" cy="1169325"/>
          </a:xfrm>
          <a:prstGeom prst="rect">
            <a:avLst/>
          </a:prstGeom>
          <a:noFill/>
          <a:extLst>
            <a:ext uri="{909E8E84-426E-40DD-AFC4-6F175D3DCCD1}">
              <a14:hiddenFill xmlns:a14="http://schemas.microsoft.com/office/drawing/2010/main">
                <a:solidFill>
                  <a:srgbClr val="FFFFFF"/>
                </a:solidFill>
              </a14:hiddenFill>
            </a:ext>
          </a:extLst>
        </p:spPr>
      </p:pic>
      <p:pic>
        <p:nvPicPr>
          <p:cNvPr id="3100" name="Picture 28" descr="http://upload.wikimedia.org/wikipedia/commons/5/5f/RegionalRoadSignIreland_2825.jpg"/>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1908" t="25640" r="13880" b="7426"/>
          <a:stretch/>
        </p:blipFill>
        <p:spPr bwMode="auto">
          <a:xfrm>
            <a:off x="9329151" y="2341780"/>
            <a:ext cx="2214555" cy="1645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862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circle(in)">
                                      <p:cBhvr>
                                        <p:cTn id="7" dur="2000"/>
                                        <p:tgtEl>
                                          <p:spTgt spid="614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05565" y="4344353"/>
            <a:ext cx="3719559" cy="1704764"/>
          </a:xfrm>
        </p:spPr>
        <p:txBody>
          <a:bodyPr/>
          <a:lstStyle/>
          <a:p>
            <a:r>
              <a:rPr lang="en-US" smtClean="0"/>
              <a:t>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1482" y="4133919"/>
            <a:ext cx="2834174" cy="2125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56550">
            <a:off x="9708691" y="699701"/>
            <a:ext cx="1730037" cy="1737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 descr="http://www.tcd.ie/slscs/assets/images/ADorn5933a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005053">
            <a:off x="893780" y="3961274"/>
            <a:ext cx="3108443" cy="189838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irishfireside.com/wp-content/uploads/2009/11/gaeltacht-150x15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76688" y="1986791"/>
            <a:ext cx="2054463" cy="205446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ballycastlesdlp.files.wordpress.com/2013/02/rte-tg4.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95030" y="4608351"/>
            <a:ext cx="1944709" cy="117676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ttp://f0.bcbits.com/img/0000869166_2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1130104">
            <a:off x="9856729" y="3918578"/>
            <a:ext cx="1983781" cy="198378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s://encrypted-tbn1.gstatic.com/images?q=tbn:ANd9GcRPaQxZPkKirKOR1YgpFt8ppe4a6_S2Sr4k-DlSkrb6l4BwCGvGO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46859" y="459245"/>
            <a:ext cx="1517412" cy="151741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353436">
            <a:off x="4430026" y="1919741"/>
            <a:ext cx="3074311" cy="1470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2" descr="http://www.colaistefeirste.com/portals/5a6d26e2-5005-46c1-b302-03c94583f3fe/c%C3%B3nall.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708" y="1135608"/>
            <a:ext cx="3120061" cy="2054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58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074"/>
                                        </p:tgtEl>
                                        <p:attrNameLst>
                                          <p:attrName>style.visibility</p:attrName>
                                        </p:attrNameLst>
                                      </p:cBhvr>
                                      <p:to>
                                        <p:strVal val="visible"/>
                                      </p:to>
                                    </p:set>
                                    <p:animEffect transition="in" filter="fade">
                                      <p:cBhvr>
                                        <p:cTn id="16" dur="1000"/>
                                        <p:tgtEl>
                                          <p:spTgt spid="3074"/>
                                        </p:tgtEl>
                                      </p:cBhvr>
                                    </p:animEffect>
                                    <p:anim calcmode="lin" valueType="num">
                                      <p:cBhvr>
                                        <p:cTn id="17" dur="1000" fill="hold"/>
                                        <p:tgtEl>
                                          <p:spTgt spid="3074"/>
                                        </p:tgtEl>
                                        <p:attrNameLst>
                                          <p:attrName>ppt_x</p:attrName>
                                        </p:attrNameLst>
                                      </p:cBhvr>
                                      <p:tavLst>
                                        <p:tav tm="0">
                                          <p:val>
                                            <p:strVal val="#ppt_x"/>
                                          </p:val>
                                        </p:tav>
                                        <p:tav tm="100000">
                                          <p:val>
                                            <p:strVal val="#ppt_x"/>
                                          </p:val>
                                        </p:tav>
                                      </p:tavLst>
                                    </p:anim>
                                    <p:anim calcmode="lin" valueType="num">
                                      <p:cBhvr>
                                        <p:cTn id="18"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4448" y="1284942"/>
            <a:ext cx="6805448" cy="618000"/>
          </a:xfrm>
        </p:spPr>
        <p:txBody>
          <a:bodyPr/>
          <a:lstStyle/>
          <a:p>
            <a:pPr algn="ctr"/>
            <a:r>
              <a:rPr lang="ga-IE" dirty="0" smtClean="0"/>
              <a:t>Scileanna</a:t>
            </a:r>
            <a:r>
              <a:rPr lang="ga-IE" dirty="0"/>
              <a:t/>
            </a:r>
            <a:br>
              <a:rPr lang="ga-IE" dirty="0"/>
            </a:br>
            <a:endParaRPr lang="en-US" dirty="0"/>
          </a:p>
        </p:txBody>
      </p:sp>
      <p:sp>
        <p:nvSpPr>
          <p:cNvPr id="6" name="Dronuilleog 5"/>
          <p:cNvSpPr/>
          <p:nvPr/>
        </p:nvSpPr>
        <p:spPr>
          <a:xfrm>
            <a:off x="876693" y="1902943"/>
            <a:ext cx="10444899" cy="4339650"/>
          </a:xfrm>
          <a:prstGeom prst="rect">
            <a:avLst/>
          </a:prstGeom>
        </p:spPr>
        <p:txBody>
          <a:bodyPr wrap="square">
            <a:spAutoFit/>
          </a:bodyPr>
          <a:lstStyle/>
          <a:p>
            <a:r>
              <a:rPr lang="ga-IE" dirty="0"/>
              <a:t>Seo na scileanna </a:t>
            </a:r>
            <a:r>
              <a:rPr lang="ga-IE" dirty="0" smtClean="0"/>
              <a:t>atá á bhforbairt sa rang Gaeilge sa Teastas Sóisearach :</a:t>
            </a:r>
            <a:endParaRPr lang="ga-IE" dirty="0"/>
          </a:p>
          <a:p>
            <a:pPr marL="742950" lvl="1" indent="-285750">
              <a:buFont typeface="Arial" panose="020B0604020202020204" pitchFamily="34" charset="0"/>
              <a:buChar char="•"/>
            </a:pPr>
            <a:r>
              <a:rPr lang="ga-IE" sz="1400" baseline="0" dirty="0" smtClean="0"/>
              <a:t>An </a:t>
            </a:r>
            <a:r>
              <a:rPr lang="ga-IE" sz="1400" b="1" baseline="0" dirty="0" smtClean="0"/>
              <a:t>Éisteach</a:t>
            </a:r>
            <a:r>
              <a:rPr lang="ga-IE" sz="1400" baseline="0" dirty="0" smtClean="0"/>
              <a:t>t </a:t>
            </a:r>
          </a:p>
          <a:p>
            <a:pPr marL="1200150" lvl="2" indent="-285750">
              <a:buFont typeface="Arial" panose="020B0604020202020204" pitchFamily="34" charset="0"/>
              <a:buChar char="•"/>
            </a:pPr>
            <a:r>
              <a:rPr lang="ga-IE" sz="1400" baseline="0" dirty="0" smtClean="0"/>
              <a:t>An </a:t>
            </a:r>
            <a:r>
              <a:rPr lang="ga-IE" sz="1400" b="1" baseline="0" dirty="0" smtClean="0"/>
              <a:t>Scríobh</a:t>
            </a:r>
            <a:endParaRPr lang="ga-IE" sz="1400" baseline="0" dirty="0" smtClean="0"/>
          </a:p>
          <a:p>
            <a:pPr marL="1657350" lvl="3" indent="-285750">
              <a:buFont typeface="Arial" panose="020B0604020202020204" pitchFamily="34" charset="0"/>
              <a:buChar char="•"/>
            </a:pPr>
            <a:r>
              <a:rPr lang="ga-IE" sz="1400" baseline="0" dirty="0" smtClean="0"/>
              <a:t>An </a:t>
            </a:r>
            <a:r>
              <a:rPr lang="ga-IE" sz="1400" b="1" baseline="0" dirty="0" smtClean="0"/>
              <a:t>Léitheoireacht</a:t>
            </a:r>
            <a:endParaRPr lang="ga-IE" sz="1400" dirty="0"/>
          </a:p>
          <a:p>
            <a:pPr marL="2114550" lvl="4" indent="-285750">
              <a:buFont typeface="Arial" panose="020B0604020202020204" pitchFamily="34" charset="0"/>
              <a:buChar char="•"/>
            </a:pPr>
            <a:r>
              <a:rPr lang="ga-IE" sz="1400" baseline="0" dirty="0" smtClean="0"/>
              <a:t> An </a:t>
            </a:r>
            <a:r>
              <a:rPr lang="ga-IE" sz="1400" b="1" baseline="0" dirty="0" smtClean="0"/>
              <a:t>Labhairt</a:t>
            </a:r>
            <a:endParaRPr lang="ga-IE" sz="1400" baseline="0" dirty="0" smtClean="0"/>
          </a:p>
          <a:p>
            <a:endParaRPr lang="ga-IE" dirty="0"/>
          </a:p>
          <a:p>
            <a:r>
              <a:rPr lang="ga-IE" dirty="0"/>
              <a:t>Seo na scileanna </a:t>
            </a:r>
            <a:r>
              <a:rPr lang="ga-IE" dirty="0" smtClean="0"/>
              <a:t>breise a </a:t>
            </a:r>
            <a:r>
              <a:rPr lang="ga-IE" dirty="0"/>
              <a:t>bheidh á bhforbairt </a:t>
            </a:r>
            <a:r>
              <a:rPr lang="ga-IE" dirty="0" smtClean="0"/>
              <a:t>freisin sa </a:t>
            </a:r>
            <a:r>
              <a:rPr lang="ga-IE" dirty="0"/>
              <a:t>tSraith Shóisearach nua:</a:t>
            </a:r>
          </a:p>
          <a:p>
            <a:pPr marL="742950" lvl="1" indent="-285750">
              <a:buFont typeface="Arial" panose="020B0604020202020204" pitchFamily="34" charset="0"/>
              <a:buChar char="•"/>
            </a:pPr>
            <a:r>
              <a:rPr lang="ga-IE" sz="1400" b="1" baseline="0" dirty="0" smtClean="0"/>
              <a:t>Litearthacht</a:t>
            </a:r>
            <a:r>
              <a:rPr lang="ga-IE" sz="1400" dirty="0" smtClean="0"/>
              <a:t> agus </a:t>
            </a:r>
            <a:r>
              <a:rPr lang="ga-IE" sz="1400" b="1" dirty="0" smtClean="0"/>
              <a:t>Uimhearthacht</a:t>
            </a:r>
          </a:p>
          <a:p>
            <a:pPr marL="1200150" lvl="2" indent="-285750">
              <a:buFont typeface="Arial" panose="020B0604020202020204" pitchFamily="34" charset="0"/>
              <a:buChar char="•"/>
            </a:pPr>
            <a:r>
              <a:rPr lang="ga-IE" sz="1400" b="1" dirty="0" smtClean="0"/>
              <a:t>Príomhscileanna</a:t>
            </a:r>
            <a:r>
              <a:rPr lang="ga-IE" sz="1400" baseline="0" dirty="0" smtClean="0"/>
              <a:t>  na Sraithe Sóisearaí</a:t>
            </a:r>
          </a:p>
          <a:p>
            <a:pPr marL="1657350" lvl="3" indent="-285750">
              <a:buFont typeface="Courier New" panose="02070309020205020404" pitchFamily="49" charset="0"/>
              <a:buChar char="o"/>
            </a:pPr>
            <a:r>
              <a:rPr lang="ga-IE" sz="1400" dirty="0" smtClean="0"/>
              <a:t>Mé féin a bhainistiú</a:t>
            </a:r>
          </a:p>
          <a:p>
            <a:pPr marL="1657350" lvl="3" indent="-285750">
              <a:buFont typeface="Courier New" panose="02070309020205020404" pitchFamily="49" charset="0"/>
              <a:buChar char="o"/>
            </a:pPr>
            <a:r>
              <a:rPr lang="ga-IE" sz="1400" dirty="0" smtClean="0"/>
              <a:t>Fanacht folláin</a:t>
            </a:r>
          </a:p>
          <a:p>
            <a:pPr marL="1657350" lvl="3" indent="-285750">
              <a:buFont typeface="Courier New" panose="02070309020205020404" pitchFamily="49" charset="0"/>
              <a:buChar char="o"/>
            </a:pPr>
            <a:r>
              <a:rPr lang="ga-IE" sz="1400" dirty="0" smtClean="0"/>
              <a:t>Cumarsáid a dhéanamh</a:t>
            </a:r>
          </a:p>
          <a:p>
            <a:pPr marL="1657350" lvl="3" indent="-285750">
              <a:buFont typeface="Courier New" panose="02070309020205020404" pitchFamily="49" charset="0"/>
              <a:buChar char="o"/>
            </a:pPr>
            <a:r>
              <a:rPr lang="ga-IE" sz="1400" dirty="0" smtClean="0"/>
              <a:t>A bheith cruthaitheach</a:t>
            </a:r>
          </a:p>
          <a:p>
            <a:pPr marL="1657350" lvl="3" indent="-285750">
              <a:buFont typeface="Courier New" panose="02070309020205020404" pitchFamily="49" charset="0"/>
              <a:buChar char="o"/>
            </a:pPr>
            <a:r>
              <a:rPr lang="ga-IE" sz="1400" dirty="0" smtClean="0"/>
              <a:t>Ag obair le daoine eile</a:t>
            </a:r>
          </a:p>
          <a:p>
            <a:pPr marL="1657350" lvl="3" indent="-285750">
              <a:buFont typeface="Courier New" panose="02070309020205020404" pitchFamily="49" charset="0"/>
              <a:buChar char="o"/>
            </a:pPr>
            <a:r>
              <a:rPr lang="ga-IE" sz="1400" dirty="0" smtClean="0"/>
              <a:t>Eolas agus smaointeoireacht a bhainistiú</a:t>
            </a:r>
          </a:p>
          <a:p>
            <a:pPr marL="1657350" lvl="3" indent="-285750">
              <a:buFont typeface="Courier New" panose="02070309020205020404" pitchFamily="49" charset="0"/>
              <a:buChar char="o"/>
            </a:pPr>
            <a:endParaRPr lang="ga-IE" dirty="0"/>
          </a:p>
          <a:p>
            <a:r>
              <a:rPr lang="ga-IE" dirty="0" smtClean="0">
                <a:solidFill>
                  <a:srgbClr val="FF0000"/>
                </a:solidFill>
              </a:rPr>
              <a:t>An féidir na scileanna go léir seo a fhorbairt sa seomra ranga Gaeilge? Conas?  Roinnigí bhur dtuairimí linn!</a:t>
            </a:r>
          </a:p>
          <a:p>
            <a:endParaRPr lang="ga-IE" dirty="0"/>
          </a:p>
        </p:txBody>
      </p:sp>
    </p:spTree>
    <p:extLst>
      <p:ext uri="{BB962C8B-B14F-4D97-AF65-F5344CB8AC3E}">
        <p14:creationId xmlns:p14="http://schemas.microsoft.com/office/powerpoint/2010/main" val="2899969348"/>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inneálaí Ionaid Uimhir Sleamhnáin 3"/>
          <p:cNvSpPr>
            <a:spLocks noGrp="1"/>
          </p:cNvSpPr>
          <p:nvPr>
            <p:ph type="sldNum" sz="quarter" idx="10"/>
          </p:nvPr>
        </p:nvSpPr>
        <p:spPr/>
        <p:txBody>
          <a:bodyPr/>
          <a:lstStyle/>
          <a:p>
            <a:fld id="{F2DD390A-0E64-694E-BDE8-42EBA8D1A036}" type="slidenum">
              <a:rPr lang="en-US" smtClean="0">
                <a:solidFill>
                  <a:prstClr val="black">
                    <a:tint val="75000"/>
                  </a:prstClr>
                </a:solidFill>
              </a:rPr>
              <a:pPr/>
              <a:t>6</a:t>
            </a:fld>
            <a:endParaRPr lang="en-US">
              <a:solidFill>
                <a:prstClr val="black">
                  <a:tint val="75000"/>
                </a:prstClr>
              </a:solidFill>
            </a:endParaRPr>
          </a:p>
        </p:txBody>
      </p:sp>
      <p:sp>
        <p:nvSpPr>
          <p:cNvPr id="7" name="Teideal 6"/>
          <p:cNvSpPr>
            <a:spLocks noGrp="1"/>
          </p:cNvSpPr>
          <p:nvPr>
            <p:ph type="title"/>
          </p:nvPr>
        </p:nvSpPr>
        <p:spPr/>
        <p:txBody>
          <a:bodyPr/>
          <a:lstStyle/>
          <a:p>
            <a:r>
              <a:rPr lang="ga-IE" dirty="0" smtClean="0"/>
              <a:t/>
            </a:r>
            <a:br>
              <a:rPr lang="ga-IE" dirty="0" smtClean="0"/>
            </a:br>
            <a:r>
              <a:rPr lang="ga-IE" dirty="0" smtClean="0"/>
              <a:t/>
            </a:r>
            <a:br>
              <a:rPr lang="ga-IE" dirty="0" smtClean="0"/>
            </a:br>
            <a:r>
              <a:rPr lang="ga-IE" dirty="0"/>
              <a:t/>
            </a:r>
            <a:br>
              <a:rPr lang="ga-IE" dirty="0"/>
            </a:br>
            <a:endParaRPr lang="ga-IE" dirty="0"/>
          </a:p>
        </p:txBody>
      </p:sp>
      <p:sp>
        <p:nvSpPr>
          <p:cNvPr id="11" name="Pléasc 2 10"/>
          <p:cNvSpPr/>
          <p:nvPr/>
        </p:nvSpPr>
        <p:spPr>
          <a:xfrm>
            <a:off x="193249" y="0"/>
            <a:ext cx="10657003" cy="6332539"/>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ga-IE" dirty="0" smtClean="0">
              <a:solidFill>
                <a:srgbClr val="FF0000"/>
              </a:solidFill>
            </a:endParaRPr>
          </a:p>
          <a:p>
            <a:pPr algn="ctr"/>
            <a:r>
              <a:rPr lang="ga-IE" b="1" dirty="0" smtClean="0">
                <a:solidFill>
                  <a:srgbClr val="C00000"/>
                </a:solidFill>
              </a:rPr>
              <a:t>Tá </a:t>
            </a:r>
            <a:r>
              <a:rPr lang="ga-IE" b="1" dirty="0">
                <a:solidFill>
                  <a:srgbClr val="C00000"/>
                </a:solidFill>
              </a:rPr>
              <a:t>tusa ag foghlaim na Gaeilge sa tsraith shóisearach faoi láthair. </a:t>
            </a:r>
            <a:endParaRPr lang="ga-IE" b="1" dirty="0" smtClean="0">
              <a:solidFill>
                <a:srgbClr val="C00000"/>
              </a:solidFill>
            </a:endParaRPr>
          </a:p>
          <a:p>
            <a:pPr algn="ctr"/>
            <a:r>
              <a:rPr lang="ga-IE" b="1" dirty="0" smtClean="0">
                <a:solidFill>
                  <a:srgbClr val="C00000"/>
                </a:solidFill>
              </a:rPr>
              <a:t>Is </a:t>
            </a:r>
            <a:r>
              <a:rPr lang="ga-IE" b="1" dirty="0">
                <a:solidFill>
                  <a:srgbClr val="C00000"/>
                </a:solidFill>
              </a:rPr>
              <a:t>duine tusa a thuigeann an Teastas Sóisearach </a:t>
            </a:r>
            <a:r>
              <a:rPr lang="ga-IE" b="1" dirty="0" smtClean="0">
                <a:solidFill>
                  <a:srgbClr val="C00000"/>
                </a:solidFill>
              </a:rPr>
              <a:t>reatha go </a:t>
            </a:r>
            <a:r>
              <a:rPr lang="ga-IE" b="1" dirty="0">
                <a:solidFill>
                  <a:srgbClr val="C00000"/>
                </a:solidFill>
              </a:rPr>
              <a:t>maith</a:t>
            </a:r>
            <a:r>
              <a:rPr lang="ga-IE" b="1" dirty="0" smtClean="0">
                <a:solidFill>
                  <a:srgbClr val="C00000"/>
                </a:solidFill>
              </a:rPr>
              <a:t>.  </a:t>
            </a:r>
          </a:p>
          <a:p>
            <a:pPr algn="ctr"/>
            <a:r>
              <a:rPr lang="ga-IE" b="1" dirty="0" smtClean="0">
                <a:solidFill>
                  <a:srgbClr val="C00000"/>
                </a:solidFill>
              </a:rPr>
              <a:t>Seo </a:t>
            </a:r>
            <a:r>
              <a:rPr lang="ga-IE" b="1" dirty="0">
                <a:solidFill>
                  <a:srgbClr val="C00000"/>
                </a:solidFill>
              </a:rPr>
              <a:t>do sheans mór anois do chuid smaointe maidir leis an nGaeilge mar ábhar scoile sa tsraith shóisearach </a:t>
            </a:r>
            <a:r>
              <a:rPr lang="ga-IE" b="1" i="1" dirty="0">
                <a:solidFill>
                  <a:srgbClr val="C00000"/>
                </a:solidFill>
              </a:rPr>
              <a:t>nua</a:t>
            </a:r>
            <a:r>
              <a:rPr lang="ga-IE" b="1" dirty="0">
                <a:solidFill>
                  <a:srgbClr val="C00000"/>
                </a:solidFill>
              </a:rPr>
              <a:t> a roinnt leis an gComhairle Náisiúnta Curaclaim agus Measúnachta. Glac leis an seans sin. </a:t>
            </a:r>
            <a:endParaRPr lang="ga-IE" b="1" dirty="0" smtClean="0">
              <a:solidFill>
                <a:srgbClr val="C00000"/>
              </a:solidFill>
            </a:endParaRPr>
          </a:p>
          <a:p>
            <a:pPr algn="ctr"/>
            <a:r>
              <a:rPr lang="ga-IE" b="1" dirty="0" smtClean="0">
                <a:solidFill>
                  <a:srgbClr val="C00000"/>
                </a:solidFill>
              </a:rPr>
              <a:t>Labhair le do chairde ranga faoi.</a:t>
            </a:r>
          </a:p>
          <a:p>
            <a:pPr algn="ctr"/>
            <a:r>
              <a:rPr lang="ga-IE" b="1" dirty="0" smtClean="0">
                <a:solidFill>
                  <a:srgbClr val="C00000"/>
                </a:solidFill>
              </a:rPr>
              <a:t>Labhair </a:t>
            </a:r>
            <a:r>
              <a:rPr lang="ga-IE" b="1" dirty="0">
                <a:solidFill>
                  <a:srgbClr val="C00000"/>
                </a:solidFill>
              </a:rPr>
              <a:t>linn!</a:t>
            </a:r>
          </a:p>
        </p:txBody>
      </p:sp>
      <p:pic>
        <p:nvPicPr>
          <p:cNvPr id="14" name="Pictiúr 13"/>
          <p:cNvPicPr>
            <a:picLocks noChangeAspect="1"/>
          </p:cNvPicPr>
          <p:nvPr/>
        </p:nvPicPr>
        <p:blipFill>
          <a:blip r:embed="rId2"/>
          <a:stretch>
            <a:fillRect/>
          </a:stretch>
        </p:blipFill>
        <p:spPr>
          <a:xfrm>
            <a:off x="7208527" y="4178303"/>
            <a:ext cx="2371725" cy="1905000"/>
          </a:xfrm>
          <a:prstGeom prst="rect">
            <a:avLst/>
          </a:prstGeom>
        </p:spPr>
      </p:pic>
      <p:sp>
        <p:nvSpPr>
          <p:cNvPr id="16" name="Bosca téacs 15"/>
          <p:cNvSpPr txBox="1"/>
          <p:nvPr/>
        </p:nvSpPr>
        <p:spPr>
          <a:xfrm>
            <a:off x="9655295" y="4562573"/>
            <a:ext cx="2064470" cy="646331"/>
          </a:xfrm>
          <a:prstGeom prst="rect">
            <a:avLst/>
          </a:prstGeom>
          <a:noFill/>
        </p:spPr>
        <p:txBody>
          <a:bodyPr wrap="square" rtlCol="0">
            <a:spAutoFit/>
          </a:bodyPr>
          <a:lstStyle/>
          <a:p>
            <a:r>
              <a:rPr lang="ga-IE" dirty="0" smtClean="0"/>
              <a:t>Bain úsáid as an suirbhé </a:t>
            </a:r>
            <a:endParaRPr lang="ga-IE" u="sng" dirty="0"/>
          </a:p>
        </p:txBody>
      </p:sp>
    </p:spTree>
    <p:extLst>
      <p:ext uri="{BB962C8B-B14F-4D97-AF65-F5344CB8AC3E}">
        <p14:creationId xmlns:p14="http://schemas.microsoft.com/office/powerpoint/2010/main" val="2949751423"/>
      </p:ext>
    </p:extLst>
  </p:cSld>
  <p:clrMapOvr>
    <a:masterClrMapping/>
  </p:clrMapOvr>
  <p:transition spd="slow">
    <p:fade/>
  </p:transition>
</p:sld>
</file>

<file path=ppt/theme/theme1.xml><?xml version="1.0" encoding="utf-8"?>
<a:theme xmlns:a="http://schemas.openxmlformats.org/drawingml/2006/main" name="1_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éam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4581</TotalTime>
  <Words>734</Words>
  <Application>Microsoft Office PowerPoint</Application>
  <PresentationFormat>Widescreen</PresentationFormat>
  <Paragraphs>53</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Wingdings</vt:lpstr>
      <vt:lpstr>1_Default Theme</vt:lpstr>
      <vt:lpstr>An Ghaeilge</vt:lpstr>
      <vt:lpstr>An Ghaeilge sa tSraith Shóisearach</vt:lpstr>
      <vt:lpstr>PowerPoint Presentation</vt:lpstr>
      <vt:lpstr> </vt:lpstr>
      <vt:lpstr>Scileanna </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Láithreoireacht PowerPoint</dc:title>
  <dc:creator>Reuben Ó Conluain</dc:creator>
  <cp:lastModifiedBy>Fred Boss</cp:lastModifiedBy>
  <cp:revision>29</cp:revision>
  <dcterms:created xsi:type="dcterms:W3CDTF">2013-12-13T16:00:36Z</dcterms:created>
  <dcterms:modified xsi:type="dcterms:W3CDTF">2013-12-19T09:21:46Z</dcterms:modified>
</cp:coreProperties>
</file>